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3" r:id="rId6"/>
    <p:sldId id="264" r:id="rId7"/>
    <p:sldId id="266" r:id="rId8"/>
    <p:sldId id="267" r:id="rId9"/>
    <p:sldId id="268" r:id="rId10"/>
    <p:sldId id="269" r:id="rId11"/>
    <p:sldId id="270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4" r:id="rId44"/>
    <p:sldId id="303" r:id="rId45"/>
    <p:sldId id="305" r:id="rId46"/>
    <p:sldId id="306" r:id="rId47"/>
    <p:sldId id="307" r:id="rId48"/>
    <p:sldId id="308" r:id="rId49"/>
    <p:sldId id="309" r:id="rId50"/>
    <p:sldId id="311" r:id="rId51"/>
    <p:sldId id="312" r:id="rId52"/>
    <p:sldId id="313" r:id="rId53"/>
    <p:sldId id="314" r:id="rId54"/>
    <p:sldId id="315" r:id="rId55"/>
    <p:sldId id="316" r:id="rId56"/>
    <p:sldId id="318" r:id="rId57"/>
    <p:sldId id="320" r:id="rId58"/>
    <p:sldId id="321" r:id="rId59"/>
    <p:sldId id="322" r:id="rId60"/>
    <p:sldId id="323" r:id="rId61"/>
    <p:sldId id="325" r:id="rId6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5868" y="1339322"/>
            <a:ext cx="8596668" cy="3880773"/>
          </a:xfrm>
        </p:spPr>
        <p:txBody>
          <a:bodyPr>
            <a:normAutofit fontScale="92500" lnSpcReduction="10000"/>
          </a:bodyPr>
          <a:lstStyle/>
          <a:p>
            <a:pPr algn="ctr">
              <a:buFontTx/>
              <a:buNone/>
            </a:pPr>
            <a:r>
              <a:rPr lang="ru-RU" altLang="sr-Latn-RS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ИАСС</a:t>
            </a:r>
            <a:endParaRPr lang="ru-RU" altLang="sr-Latn-RS" b="1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ru-RU" altLang="sr-Latn-RS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ИНТЕРНА МЕДИЦИНА СА </a:t>
            </a:r>
            <a:r>
              <a:rPr lang="ru-RU" altLang="sr-Latn-RS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ПЕДИЈАТРИЈОМ</a:t>
            </a:r>
            <a:endParaRPr lang="ru-RU" altLang="sr-Latn-RS" b="1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>
              <a:buFontTx/>
              <a:buNone/>
            </a:pPr>
            <a:endParaRPr lang="ru-RU" altLang="sr-Latn-RS" b="1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Појам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здравља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и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болести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. Анамнеза -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методологија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прикупљања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симптома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болести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Објективни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физикални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преглед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болесника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и методе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физичког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прегледа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.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Објективни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2800" b="1" i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преглед</a:t>
            </a:r>
            <a:r>
              <a:rPr lang="ru-RU" altLang="sr-Latn-RS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 главе и врата.</a:t>
            </a:r>
            <a:endParaRPr lang="sr-Cyrl-CS" altLang="sr-Latn-RS" sz="2800" b="1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sr-Cyrl-CS" altLang="sr-Latn-RS" sz="20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наставна јединица 1</a:t>
            </a:r>
          </a:p>
          <a:p>
            <a:pPr algn="ctr">
              <a:buFontTx/>
              <a:buNone/>
            </a:pPr>
            <a:endParaRPr lang="sr-Cyrl-CS" altLang="sr-Latn-RS" sz="2400" b="1" i="1" dirty="0">
              <a:solidFill>
                <a:srgbClr val="990033"/>
              </a:solidFill>
              <a:latin typeface="Times New Roman" panose="02020603050405020304" pitchFamily="18" charset="0"/>
            </a:endParaRPr>
          </a:p>
          <a:p>
            <a:pPr algn="ctr">
              <a:buFontTx/>
              <a:buNone/>
            </a:pPr>
            <a:r>
              <a:rPr lang="sr-Cyrl-RS" altLang="sr-Latn-RS" sz="24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Асист. др Владимир Игњатовић</a:t>
            </a:r>
            <a:endParaRPr lang="en-US" altLang="sr-Latn-RS" sz="2400" b="1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/>
            <a:endParaRPr lang="sr-Latn-CS" altLang="sr-Latn-RS" sz="2400" i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413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Утврђивање болести – постављање дијагнозе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/>
              <a:t>СИМПТОМИ БОЛЕСТИ - СУБЈЕКТИВНЕ ТЕГОБЕ које болест изазива се утврђују АНАМНЕЗОМ (РАЗГОВОРОМ СА БОЛЕСНИКОМ)</a:t>
            </a:r>
          </a:p>
          <a:p>
            <a:endParaRPr lang="sr-Cyrl-RS" dirty="0"/>
          </a:p>
          <a:p>
            <a:endParaRPr lang="sr-Cyrl-RS" dirty="0"/>
          </a:p>
          <a:p>
            <a:r>
              <a:rPr lang="sr-Cyrl-RS" dirty="0"/>
              <a:t>ЗНАЦИ БОЛЕСТИ – ОБЈЕКТИВНЕ ПРОМЕНЕ које болест изазива се утврђују ФИЗИКАЛНИМ ПРЕГЛЕДОМ БОЛЕСНИКА</a:t>
            </a:r>
          </a:p>
          <a:p>
            <a:endParaRPr lang="sr-Cyrl-RS" dirty="0"/>
          </a:p>
          <a:p>
            <a:endParaRPr lang="sr-Cyrl-RS" dirty="0"/>
          </a:p>
          <a:p>
            <a:r>
              <a:rPr lang="sr-Cyrl-RS" dirty="0"/>
              <a:t>ПОСТОЈАЊЕ ПОРЕМЕЋАЈА ГРАЂЕ И ФУНКЦИЈЕ ОДРЕЂЕНИХ ТКИВА И ОРГАНА се утврђује ДОПУНСКИМ ИСПИТИВАЊИМА (биохемијска, хематолошка, микробиолошка, серолошка, имунолошка, ендоскопска, радиолошка...)</a:t>
            </a:r>
          </a:p>
        </p:txBody>
      </p:sp>
    </p:spTree>
    <p:extLst>
      <p:ext uri="{BB962C8B-B14F-4D97-AF65-F5344CB8AC3E}">
        <p14:creationId xmlns:p14="http://schemas.microsoft.com/office/powerpoint/2010/main" val="3558359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Преглед болесника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Низ поступака којим се открива болест односно поставља тачна дијагноза. </a:t>
            </a:r>
          </a:p>
          <a:p>
            <a:r>
              <a:rPr lang="sr-Cyrl-RS" dirty="0"/>
              <a:t>Поступци су систематизовани у виду историје болести која обухвата:</a:t>
            </a:r>
          </a:p>
          <a:p>
            <a:pPr lvl="1"/>
            <a:r>
              <a:rPr lang="sr-Cyrl-RS" dirty="0"/>
              <a:t>административне податке</a:t>
            </a:r>
          </a:p>
          <a:p>
            <a:pPr lvl="1"/>
            <a:r>
              <a:rPr lang="sr-Cyrl-RS" dirty="0"/>
              <a:t>податке о субјетивним тегобама (Анамнеза</a:t>
            </a:r>
            <a:r>
              <a:rPr lang="sr-Latn-RS" dirty="0"/>
              <a:t> - Anamnesis</a:t>
            </a:r>
            <a:r>
              <a:rPr lang="sr-Cyrl-RS" dirty="0"/>
              <a:t>)</a:t>
            </a:r>
          </a:p>
          <a:p>
            <a:pPr lvl="1"/>
            <a:r>
              <a:rPr lang="sr-Cyrl-RS" dirty="0"/>
              <a:t>податке од објективном налазу (</a:t>
            </a:r>
            <a:r>
              <a:rPr lang="sr-Latn-RS" dirty="0"/>
              <a:t>Status praesens)</a:t>
            </a:r>
          </a:p>
          <a:p>
            <a:pPr lvl="1"/>
            <a:r>
              <a:rPr lang="sr-Cyrl-RS" dirty="0"/>
              <a:t>податке о току болести (</a:t>
            </a:r>
            <a:r>
              <a:rPr lang="sr-Latn-RS" dirty="0"/>
              <a:t>Decursus morbi)</a:t>
            </a:r>
          </a:p>
          <a:p>
            <a:pPr lvl="1"/>
            <a:r>
              <a:rPr lang="sr-Cyrl-RS" dirty="0"/>
              <a:t>податке о начину лечења (</a:t>
            </a:r>
            <a:r>
              <a:rPr lang="sr-Latn-RS" dirty="0"/>
              <a:t>Therapia) </a:t>
            </a:r>
            <a:endParaRPr lang="sr-Cyrl-RS" dirty="0"/>
          </a:p>
          <a:p>
            <a:pPr lvl="1"/>
            <a:r>
              <a:rPr lang="sr-Cyrl-RS" dirty="0"/>
              <a:t>закључак о исходу болести и дијагнози (</a:t>
            </a:r>
            <a:r>
              <a:rPr lang="sr-Latn-RS" dirty="0"/>
              <a:t>Epicrisis)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3081069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230" t="13919" r="34009" b="4935"/>
          <a:stretch/>
        </p:blipFill>
        <p:spPr>
          <a:xfrm>
            <a:off x="1016000" y="355600"/>
            <a:ext cx="4546599" cy="63345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33888" t="14938" r="34237" b="7161"/>
          <a:stretch/>
        </p:blipFill>
        <p:spPr>
          <a:xfrm>
            <a:off x="6155267" y="448733"/>
            <a:ext cx="4301066" cy="5912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010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Анамнеза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90133"/>
            <a:ext cx="8596668" cy="4551229"/>
          </a:xfrm>
        </p:spPr>
        <p:txBody>
          <a:bodyPr>
            <a:normAutofit lnSpcReduction="10000"/>
          </a:bodyPr>
          <a:lstStyle/>
          <a:p>
            <a:r>
              <a:rPr lang="sr-Cyrl-RS" dirty="0" err="1"/>
              <a:t>У</a:t>
            </a:r>
            <a:r>
              <a:rPr lang="ru-RU" dirty="0" err="1"/>
              <a:t>зимање</a:t>
            </a:r>
            <a:r>
              <a:rPr lang="ru-RU" dirty="0"/>
              <a:t> </a:t>
            </a:r>
            <a:r>
              <a:rPr lang="ru-RU" dirty="0" err="1"/>
              <a:t>података</a:t>
            </a:r>
            <a:r>
              <a:rPr lang="ru-RU" dirty="0"/>
              <a:t> о </a:t>
            </a:r>
            <a:r>
              <a:rPr lang="ru-RU" dirty="0" err="1"/>
              <a:t>болести</a:t>
            </a:r>
            <a:r>
              <a:rPr lang="ru-RU" dirty="0"/>
              <a:t> од </a:t>
            </a:r>
            <a:r>
              <a:rPr lang="ru-RU" dirty="0" err="1"/>
              <a:t>болесника</a:t>
            </a:r>
            <a:r>
              <a:rPr lang="ru-RU" dirty="0"/>
              <a:t> </a:t>
            </a:r>
            <a:r>
              <a:rPr lang="ru-RU" dirty="0" err="1"/>
              <a:t>назива</a:t>
            </a:r>
            <a:r>
              <a:rPr lang="ru-RU" dirty="0"/>
              <a:t> се АНАМНЕЗА </a:t>
            </a:r>
            <a:r>
              <a:rPr lang="ru-RU" dirty="0" err="1"/>
              <a:t>БОЛЕСТИ</a:t>
            </a:r>
            <a:r>
              <a:rPr lang="ru-RU" dirty="0"/>
              <a:t>.</a:t>
            </a:r>
          </a:p>
          <a:p>
            <a:r>
              <a:rPr lang="ru-RU" dirty="0"/>
              <a:t> </a:t>
            </a:r>
            <a:r>
              <a:rPr lang="ru-RU" dirty="0" err="1"/>
              <a:t>Ова</a:t>
            </a:r>
            <a:r>
              <a:rPr lang="ru-RU" dirty="0"/>
              <a:t> </a:t>
            </a:r>
            <a:r>
              <a:rPr lang="ru-RU" dirty="0" err="1"/>
              <a:t>медицинска</a:t>
            </a:r>
            <a:r>
              <a:rPr lang="ru-RU" dirty="0"/>
              <a:t> </a:t>
            </a:r>
            <a:r>
              <a:rPr lang="ru-RU" dirty="0" err="1"/>
              <a:t>вештина</a:t>
            </a:r>
            <a:r>
              <a:rPr lang="ru-RU" dirty="0"/>
              <a:t> од </a:t>
            </a:r>
            <a:r>
              <a:rPr lang="ru-RU" dirty="0" err="1"/>
              <a:t>испитивача</a:t>
            </a:r>
            <a:r>
              <a:rPr lang="ru-RU" dirty="0"/>
              <a:t> </a:t>
            </a:r>
            <a:r>
              <a:rPr lang="ru-RU" dirty="0" err="1"/>
              <a:t>захтева</a:t>
            </a:r>
            <a:r>
              <a:rPr lang="ru-RU" dirty="0"/>
              <a:t>; добро </a:t>
            </a:r>
            <a:r>
              <a:rPr lang="ru-RU" dirty="0" err="1"/>
              <a:t>знање</a:t>
            </a:r>
            <a:r>
              <a:rPr lang="ru-RU" dirty="0"/>
              <a:t>, </a:t>
            </a:r>
            <a:r>
              <a:rPr lang="ru-RU" dirty="0" err="1"/>
              <a:t>доста</a:t>
            </a:r>
            <a:r>
              <a:rPr lang="ru-RU" dirty="0"/>
              <a:t> времена и </a:t>
            </a:r>
            <a:r>
              <a:rPr lang="ru-RU" dirty="0" err="1"/>
              <a:t>стрпљења</a:t>
            </a:r>
            <a:r>
              <a:rPr lang="ru-RU" dirty="0"/>
              <a:t>, а учи се </a:t>
            </a:r>
            <a:r>
              <a:rPr lang="ru-RU" dirty="0" err="1"/>
              <a:t>кроз</a:t>
            </a:r>
            <a:r>
              <a:rPr lang="ru-RU" dirty="0"/>
              <a:t> </a:t>
            </a:r>
            <a:r>
              <a:rPr lang="ru-RU" dirty="0" err="1"/>
              <a:t>практичан</a:t>
            </a:r>
            <a:r>
              <a:rPr lang="ru-RU" dirty="0"/>
              <a:t> рад. Анамнеза мора да буде </a:t>
            </a:r>
            <a:r>
              <a:rPr lang="ru-RU" dirty="0" err="1"/>
              <a:t>потпуна</a:t>
            </a:r>
            <a:r>
              <a:rPr lang="ru-RU" dirty="0"/>
              <a:t> и зато се </a:t>
            </a:r>
            <a:r>
              <a:rPr lang="ru-RU" dirty="0" err="1"/>
              <a:t>сва</a:t>
            </a:r>
            <a:r>
              <a:rPr lang="ru-RU" dirty="0"/>
              <a:t> </a:t>
            </a:r>
            <a:r>
              <a:rPr lang="ru-RU" dirty="0" err="1"/>
              <a:t>питања</a:t>
            </a:r>
            <a:r>
              <a:rPr lang="ru-RU" dirty="0"/>
              <a:t> </a:t>
            </a:r>
            <a:r>
              <a:rPr lang="ru-RU" dirty="0" err="1"/>
              <a:t>постављају</a:t>
            </a:r>
            <a:r>
              <a:rPr lang="ru-RU" dirty="0"/>
              <a:t> по </a:t>
            </a:r>
            <a:r>
              <a:rPr lang="ru-RU" dirty="0" err="1"/>
              <a:t>тачно</a:t>
            </a:r>
            <a:r>
              <a:rPr lang="ru-RU" dirty="0"/>
              <a:t> </a:t>
            </a:r>
            <a:r>
              <a:rPr lang="ru-RU" dirty="0" err="1"/>
              <a:t>одређеном</a:t>
            </a:r>
            <a:r>
              <a:rPr lang="ru-RU" dirty="0"/>
              <a:t> </a:t>
            </a:r>
            <a:r>
              <a:rPr lang="ru-RU" dirty="0" err="1"/>
              <a:t>редоследу</a:t>
            </a:r>
            <a:r>
              <a:rPr lang="ru-RU" dirty="0"/>
              <a:t>:</a:t>
            </a:r>
          </a:p>
          <a:p>
            <a:pPr lvl="1"/>
            <a:r>
              <a:rPr lang="ru-RU" dirty="0" err="1"/>
              <a:t>лични</a:t>
            </a:r>
            <a:r>
              <a:rPr lang="ru-RU" dirty="0"/>
              <a:t> </a:t>
            </a:r>
            <a:r>
              <a:rPr lang="ru-RU" dirty="0" err="1"/>
              <a:t>подаци</a:t>
            </a:r>
            <a:endParaRPr lang="ru-RU" dirty="0"/>
          </a:p>
          <a:p>
            <a:pPr lvl="1"/>
            <a:r>
              <a:rPr lang="ru-RU" dirty="0" err="1"/>
              <a:t>главне</a:t>
            </a:r>
            <a:r>
              <a:rPr lang="ru-RU" dirty="0"/>
              <a:t> </a:t>
            </a:r>
            <a:r>
              <a:rPr lang="ru-RU" dirty="0" err="1"/>
              <a:t>тегобе</a:t>
            </a:r>
            <a:endParaRPr lang="ru-RU" dirty="0"/>
          </a:p>
          <a:p>
            <a:pPr lvl="1"/>
            <a:r>
              <a:rPr lang="ru-RU" dirty="0" err="1"/>
              <a:t>садашња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endParaRPr lang="ru-RU" dirty="0"/>
          </a:p>
          <a:p>
            <a:pPr lvl="1"/>
            <a:r>
              <a:rPr lang="ru-RU" dirty="0" err="1"/>
              <a:t>испитивање</a:t>
            </a:r>
            <a:r>
              <a:rPr lang="ru-RU" dirty="0"/>
              <a:t> по </a:t>
            </a:r>
            <a:r>
              <a:rPr lang="ru-RU" dirty="0" err="1"/>
              <a:t>системима</a:t>
            </a:r>
            <a:endParaRPr lang="ru-RU" dirty="0"/>
          </a:p>
          <a:p>
            <a:pPr lvl="1"/>
            <a:r>
              <a:rPr lang="ru-RU" dirty="0" err="1"/>
              <a:t>лична</a:t>
            </a:r>
            <a:r>
              <a:rPr lang="ru-RU" dirty="0"/>
              <a:t> анамнеза</a:t>
            </a:r>
          </a:p>
          <a:p>
            <a:pPr lvl="1"/>
            <a:r>
              <a:rPr lang="ru-RU" dirty="0" err="1"/>
              <a:t>породична</a:t>
            </a:r>
            <a:r>
              <a:rPr lang="ru-RU" dirty="0"/>
              <a:t> анамнеза</a:t>
            </a:r>
          </a:p>
          <a:p>
            <a:pPr lvl="1"/>
            <a:r>
              <a:rPr lang="ru-RU" dirty="0" err="1"/>
              <a:t>социјално-епидемиолошка</a:t>
            </a:r>
            <a:r>
              <a:rPr lang="ru-RU" dirty="0"/>
              <a:t> анамнеза</a:t>
            </a:r>
          </a:p>
          <a:p>
            <a:r>
              <a:rPr lang="ru-RU" dirty="0" err="1"/>
              <a:t>Сматра</a:t>
            </a:r>
            <a:r>
              <a:rPr lang="ru-RU" dirty="0"/>
              <a:t> се да добро </a:t>
            </a:r>
            <a:r>
              <a:rPr lang="ru-RU" dirty="0" err="1"/>
              <a:t>узета</a:t>
            </a:r>
            <a:r>
              <a:rPr lang="ru-RU" dirty="0"/>
              <a:t> </a:t>
            </a:r>
            <a:r>
              <a:rPr lang="ru-RU" dirty="0" err="1"/>
              <a:t>анаменза</a:t>
            </a:r>
            <a:r>
              <a:rPr lang="ru-RU" dirty="0"/>
              <a:t> </a:t>
            </a:r>
            <a:r>
              <a:rPr lang="ru-RU" dirty="0" err="1"/>
              <a:t>има</a:t>
            </a:r>
            <a:r>
              <a:rPr lang="ru-RU" dirty="0"/>
              <a:t> </a:t>
            </a:r>
            <a:r>
              <a:rPr lang="ru-RU" dirty="0" err="1"/>
              <a:t>највећи</a:t>
            </a:r>
            <a:r>
              <a:rPr lang="ru-RU" dirty="0"/>
              <a:t> </a:t>
            </a:r>
            <a:r>
              <a:rPr lang="ru-RU" dirty="0" err="1"/>
              <a:t>значај</a:t>
            </a:r>
            <a:r>
              <a:rPr lang="ru-RU" dirty="0"/>
              <a:t> у </a:t>
            </a:r>
            <a:r>
              <a:rPr lang="ru-RU" dirty="0" err="1"/>
              <a:t>постављању</a:t>
            </a:r>
            <a:r>
              <a:rPr lang="ru-RU" dirty="0"/>
              <a:t> </a:t>
            </a:r>
            <a:r>
              <a:rPr lang="ru-RU" dirty="0" err="1"/>
              <a:t>тачне</a:t>
            </a:r>
            <a:r>
              <a:rPr lang="ru-RU" dirty="0"/>
              <a:t> </a:t>
            </a:r>
            <a:r>
              <a:rPr lang="ru-RU" dirty="0" err="1"/>
              <a:t>дијагнозе</a:t>
            </a:r>
            <a:r>
              <a:rPr lang="ru-RU" dirty="0"/>
              <a:t> (50% </a:t>
            </a:r>
            <a:r>
              <a:rPr lang="ru-RU" dirty="0" err="1"/>
              <a:t>дијагнозе</a:t>
            </a:r>
            <a:r>
              <a:rPr lang="ru-RU" dirty="0"/>
              <a:t>). </a:t>
            </a:r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57427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err="1"/>
              <a:t>ОСНОВНИ</a:t>
            </a:r>
            <a:r>
              <a:rPr lang="ru-RU" dirty="0"/>
              <a:t> </a:t>
            </a:r>
            <a:r>
              <a:rPr lang="ru-RU" dirty="0" err="1"/>
              <a:t>ПРИНЦИПИ</a:t>
            </a:r>
            <a:r>
              <a:rPr lang="ru-RU" dirty="0"/>
              <a:t> АНАМНЕЗЕ: </a:t>
            </a:r>
            <a:r>
              <a:rPr lang="ru-RU" dirty="0" err="1"/>
              <a:t>нико</a:t>
            </a:r>
            <a:r>
              <a:rPr lang="ru-RU" dirty="0"/>
              <a:t> не </a:t>
            </a:r>
            <a:r>
              <a:rPr lang="ru-RU" dirty="0" err="1"/>
              <a:t>може</a:t>
            </a:r>
            <a:r>
              <a:rPr lang="ru-RU" dirty="0"/>
              <a:t> да </a:t>
            </a:r>
            <a:r>
              <a:rPr lang="ru-RU" dirty="0" err="1"/>
              <a:t>узме</a:t>
            </a:r>
            <a:r>
              <a:rPr lang="ru-RU" dirty="0"/>
              <a:t> анамнезу и </a:t>
            </a:r>
            <a:r>
              <a:rPr lang="ru-RU" dirty="0" err="1"/>
              <a:t>обави</a:t>
            </a:r>
            <a:r>
              <a:rPr lang="ru-RU" dirty="0"/>
              <a:t> </a:t>
            </a:r>
            <a:r>
              <a:rPr lang="ru-RU" dirty="0" err="1"/>
              <a:t>физикални</a:t>
            </a:r>
            <a:r>
              <a:rPr lang="ru-RU" dirty="0"/>
              <a:t> </a:t>
            </a:r>
            <a:r>
              <a:rPr lang="ru-RU" dirty="0" err="1"/>
              <a:t>преглед</a:t>
            </a:r>
            <a:r>
              <a:rPr lang="ru-RU" dirty="0"/>
              <a:t> за </a:t>
            </a:r>
            <a:r>
              <a:rPr lang="ru-RU" dirty="0" err="1"/>
              <a:t>другог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АУТОАНАМНЕЗА</a:t>
            </a:r>
            <a:r>
              <a:rPr lang="ru-RU" dirty="0"/>
              <a:t>: </a:t>
            </a:r>
            <a:r>
              <a:rPr lang="ru-RU" dirty="0" err="1"/>
              <a:t>анамнестички</a:t>
            </a:r>
            <a:r>
              <a:rPr lang="ru-RU" dirty="0"/>
              <a:t> </a:t>
            </a:r>
            <a:r>
              <a:rPr lang="ru-RU" dirty="0" err="1"/>
              <a:t>подаци</a:t>
            </a:r>
            <a:r>
              <a:rPr lang="ru-RU" dirty="0"/>
              <a:t> се </a:t>
            </a:r>
            <a:r>
              <a:rPr lang="ru-RU" dirty="0" err="1"/>
              <a:t>прикупљају</a:t>
            </a:r>
            <a:r>
              <a:rPr lang="ru-RU" dirty="0"/>
              <a:t> од </a:t>
            </a:r>
            <a:r>
              <a:rPr lang="ru-RU" dirty="0" err="1"/>
              <a:t>самог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ХЕТЕРОАНАМНЕЗА</a:t>
            </a:r>
            <a:r>
              <a:rPr lang="ru-RU" dirty="0"/>
              <a:t>: </a:t>
            </a:r>
            <a:r>
              <a:rPr lang="ru-RU" dirty="0" err="1"/>
              <a:t>чланови</a:t>
            </a:r>
            <a:r>
              <a:rPr lang="ru-RU" dirty="0"/>
              <a:t> </a:t>
            </a:r>
            <a:r>
              <a:rPr lang="ru-RU" dirty="0" err="1"/>
              <a:t>породице</a:t>
            </a:r>
            <a:r>
              <a:rPr lang="ru-RU" dirty="0"/>
              <a:t> или лица из </a:t>
            </a:r>
            <a:r>
              <a:rPr lang="ru-RU" dirty="0" err="1"/>
              <a:t>околине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r>
              <a:rPr lang="ru-RU" dirty="0"/>
              <a:t>, </a:t>
            </a:r>
            <a:r>
              <a:rPr lang="ru-RU" dirty="0" err="1"/>
              <a:t>тешко</a:t>
            </a:r>
            <a:r>
              <a:rPr lang="ru-RU" dirty="0"/>
              <a:t> </a:t>
            </a:r>
            <a:r>
              <a:rPr lang="ru-RU" dirty="0" err="1"/>
              <a:t>опште</a:t>
            </a:r>
            <a:r>
              <a:rPr lang="ru-RU" dirty="0"/>
              <a:t> </a:t>
            </a:r>
            <a:r>
              <a:rPr lang="ru-RU" dirty="0" err="1"/>
              <a:t>стање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r>
              <a:rPr lang="ru-RU" dirty="0"/>
              <a:t> (</a:t>
            </a:r>
            <a:r>
              <a:rPr lang="ru-RU" dirty="0" err="1"/>
              <a:t>поремећај</a:t>
            </a:r>
            <a:r>
              <a:rPr lang="ru-RU" dirty="0"/>
              <a:t> </a:t>
            </a:r>
            <a:r>
              <a:rPr lang="ru-RU" dirty="0" err="1"/>
              <a:t>стања</a:t>
            </a:r>
            <a:r>
              <a:rPr lang="ru-RU" dirty="0"/>
              <a:t> свести).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641574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Лични подаци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57867"/>
            <a:ext cx="8596668" cy="448349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ru-RU" dirty="0" err="1"/>
              <a:t>презиме</a:t>
            </a:r>
            <a:r>
              <a:rPr lang="ru-RU" dirty="0"/>
              <a:t> и </a:t>
            </a:r>
            <a:r>
              <a:rPr lang="ru-RU" dirty="0" err="1"/>
              <a:t>име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датум</a:t>
            </a:r>
            <a:r>
              <a:rPr lang="ru-RU" dirty="0"/>
              <a:t> </a:t>
            </a:r>
            <a:r>
              <a:rPr lang="ru-RU" dirty="0" err="1"/>
              <a:t>рођења</a:t>
            </a:r>
            <a:endParaRPr lang="ru-RU" dirty="0"/>
          </a:p>
          <a:p>
            <a:r>
              <a:rPr lang="ru-RU" dirty="0"/>
              <a:t> место </a:t>
            </a:r>
            <a:r>
              <a:rPr lang="ru-RU" dirty="0" err="1"/>
              <a:t>рођења</a:t>
            </a:r>
            <a:endParaRPr lang="ru-RU" dirty="0"/>
          </a:p>
          <a:p>
            <a:r>
              <a:rPr lang="ru-RU" dirty="0"/>
              <a:t> место </a:t>
            </a:r>
            <a:r>
              <a:rPr lang="ru-RU" dirty="0" err="1"/>
              <a:t>боравка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занимање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датум</a:t>
            </a:r>
            <a:r>
              <a:rPr lang="ru-RU" dirty="0"/>
              <a:t> </a:t>
            </a:r>
            <a:r>
              <a:rPr lang="ru-RU" dirty="0" err="1"/>
              <a:t>пријема</a:t>
            </a:r>
            <a:endParaRPr lang="ru-RU" dirty="0"/>
          </a:p>
          <a:p>
            <a:endParaRPr lang="sr-Cyrl-RS" dirty="0"/>
          </a:p>
          <a:p>
            <a:pPr lvl="1"/>
            <a:r>
              <a:rPr lang="sr-Cyrl-RS" dirty="0"/>
              <a:t>Обољења која су чешћа код појединих старосних група (нпр реуматкса грозница, туберкулоза). </a:t>
            </a:r>
          </a:p>
          <a:p>
            <a:pPr lvl="1"/>
            <a:r>
              <a:rPr lang="sr-Cyrl-RS" dirty="0"/>
              <a:t>Ендемске болести (нефропатија, хеморагијска грозница, маларија…).</a:t>
            </a:r>
          </a:p>
          <a:p>
            <a:pPr lvl="1"/>
            <a:r>
              <a:rPr lang="sr-Cyrl-RS" dirty="0"/>
              <a:t>Професионална обољења (силикоза и антракоза код рудара, изложеност токсичним металима и једињењима у хемијској индустрији и индустији прераде метала, прехрамбена идустрија итд).</a:t>
            </a:r>
          </a:p>
        </p:txBody>
      </p:sp>
    </p:spTree>
    <p:extLst>
      <p:ext uri="{BB962C8B-B14F-4D97-AF65-F5344CB8AC3E}">
        <p14:creationId xmlns:p14="http://schemas.microsoft.com/office/powerpoint/2010/main" val="6316832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Главне тегобе и садашња болест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17133"/>
            <a:ext cx="8596668" cy="4424229"/>
          </a:xfrm>
        </p:spPr>
        <p:txBody>
          <a:bodyPr>
            <a:normAutofit/>
          </a:bodyPr>
          <a:lstStyle/>
          <a:p>
            <a:r>
              <a:rPr lang="sr-Cyrl-RS" sz="1600" dirty="0"/>
              <a:t>Тегобе због којих је пацијент затражио лекарску помоћ.</a:t>
            </a:r>
          </a:p>
          <a:p>
            <a:pPr lvl="1"/>
            <a:r>
              <a:rPr lang="sr-Cyrl-RS" dirty="0"/>
              <a:t>Концизно навести тегобе, речима како их пацијент описује.</a:t>
            </a:r>
          </a:p>
          <a:p>
            <a:pPr lvl="1"/>
            <a:r>
              <a:rPr lang="sr-Cyrl-RS" dirty="0"/>
              <a:t>Упитати пацијента да детаљније опише главне тегобе:</a:t>
            </a:r>
          </a:p>
          <a:p>
            <a:pPr lvl="2"/>
            <a:r>
              <a:rPr lang="sr-Cyrl-RS" sz="1600" dirty="0"/>
              <a:t>Време када су се јавиле</a:t>
            </a:r>
          </a:p>
          <a:p>
            <a:pPr lvl="2"/>
            <a:r>
              <a:rPr lang="sr-Cyrl-RS" sz="1600" dirty="0"/>
              <a:t>Начин на који су настале (нагло, постепено, спонтано, испровоциране)</a:t>
            </a:r>
          </a:p>
          <a:p>
            <a:pPr lvl="2"/>
            <a:r>
              <a:rPr lang="sr-Cyrl-RS" sz="1600" dirty="0"/>
              <a:t>Редослед којим су се тегобе јављале</a:t>
            </a:r>
          </a:p>
          <a:p>
            <a:pPr lvl="2"/>
            <a:r>
              <a:rPr lang="sr-Cyrl-RS" sz="1600" dirty="0"/>
              <a:t>Интензитет, ток и дужина трајања тегоба</a:t>
            </a:r>
          </a:p>
          <a:p>
            <a:pPr lvl="2"/>
            <a:r>
              <a:rPr lang="sr-Cyrl-RS" sz="1600" dirty="0"/>
              <a:t>Како су тегобе престале (да ли је користио терапију, како је реаговао на терапију).</a:t>
            </a:r>
          </a:p>
          <a:p>
            <a:pPr lvl="2"/>
            <a:endParaRPr lang="sr-Cyrl-RS" dirty="0"/>
          </a:p>
          <a:p>
            <a:r>
              <a:rPr lang="sr-Cyrl-RS" sz="1500" i="1" dirty="0"/>
              <a:t>У описивању тегоба најбоље је користити термине пацијента, без сугестивних питања и стручних термина. Испитиати логичност повезивања догађаја и по потреби се вратити и подсетити пацијента на неразјашњене делове излагања.</a:t>
            </a:r>
          </a:p>
        </p:txBody>
      </p:sp>
    </p:spTree>
    <p:extLst>
      <p:ext uri="{BB962C8B-B14F-4D97-AF65-F5344CB8AC3E}">
        <p14:creationId xmlns:p14="http://schemas.microsoft.com/office/powerpoint/2010/main" val="30508193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Испитивање анамнезе по системима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24001"/>
            <a:ext cx="8596668" cy="451736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err="1"/>
              <a:t>Спроводи</a:t>
            </a:r>
            <a:r>
              <a:rPr lang="ru-RU" dirty="0"/>
              <a:t> се </a:t>
            </a:r>
            <a:r>
              <a:rPr lang="ru-RU" dirty="0" err="1"/>
              <a:t>циљу</a:t>
            </a:r>
            <a:r>
              <a:rPr lang="ru-RU" dirty="0"/>
              <a:t> </a:t>
            </a:r>
            <a:r>
              <a:rPr lang="ru-RU" dirty="0" err="1"/>
              <a:t>утврђивања</a:t>
            </a:r>
            <a:r>
              <a:rPr lang="ru-RU" dirty="0"/>
              <a:t> </a:t>
            </a:r>
            <a:r>
              <a:rPr lang="ru-RU" dirty="0" err="1"/>
              <a:t>степена</a:t>
            </a:r>
            <a:r>
              <a:rPr lang="ru-RU" dirty="0"/>
              <a:t> </a:t>
            </a:r>
            <a:r>
              <a:rPr lang="ru-RU" dirty="0" err="1"/>
              <a:t>захвађености</a:t>
            </a:r>
            <a:r>
              <a:rPr lang="ru-RU" dirty="0"/>
              <a:t> организма (</a:t>
            </a:r>
            <a:r>
              <a:rPr lang="ru-RU" dirty="0" err="1"/>
              <a:t>различити</a:t>
            </a:r>
            <a:r>
              <a:rPr lang="ru-RU" dirty="0"/>
              <a:t> система органа) </a:t>
            </a:r>
            <a:r>
              <a:rPr lang="ru-RU" dirty="0" err="1"/>
              <a:t>обољењем</a:t>
            </a:r>
            <a:r>
              <a:rPr lang="ru-RU" dirty="0"/>
              <a:t>. </a:t>
            </a:r>
          </a:p>
          <a:p>
            <a:pPr marL="0" indent="0">
              <a:buNone/>
            </a:pPr>
            <a:r>
              <a:rPr lang="ru-RU" dirty="0" err="1"/>
              <a:t>Пацијент</a:t>
            </a:r>
            <a:r>
              <a:rPr lang="ru-RU" dirty="0"/>
              <a:t> </a:t>
            </a:r>
            <a:r>
              <a:rPr lang="ru-RU" dirty="0" err="1"/>
              <a:t>одговара</a:t>
            </a:r>
            <a:r>
              <a:rPr lang="ru-RU" dirty="0"/>
              <a:t> на низ </a:t>
            </a:r>
            <a:r>
              <a:rPr lang="ru-RU" dirty="0" err="1"/>
              <a:t>јасно</a:t>
            </a:r>
            <a:r>
              <a:rPr lang="ru-RU" dirty="0"/>
              <a:t> </a:t>
            </a:r>
            <a:r>
              <a:rPr lang="ru-RU" dirty="0" err="1"/>
              <a:t>дефинисан</a:t>
            </a:r>
            <a:r>
              <a:rPr lang="sr-Cyrl-RS" dirty="0"/>
              <a:t>их</a:t>
            </a:r>
            <a:r>
              <a:rPr lang="ru-RU" dirty="0"/>
              <a:t> </a:t>
            </a:r>
            <a:r>
              <a:rPr lang="ru-RU" dirty="0" err="1"/>
              <a:t>питања</a:t>
            </a:r>
            <a:r>
              <a:rPr lang="ru-RU" dirty="0"/>
              <a:t> </a:t>
            </a:r>
            <a:r>
              <a:rPr lang="ru-RU" dirty="0" err="1"/>
              <a:t>која</a:t>
            </a:r>
            <a:r>
              <a:rPr lang="ru-RU" dirty="0"/>
              <a:t> су заснована на </a:t>
            </a:r>
            <a:r>
              <a:rPr lang="ru-RU" dirty="0" err="1"/>
              <a:t>чињеницама</a:t>
            </a:r>
            <a:r>
              <a:rPr lang="ru-RU" dirty="0"/>
              <a:t> из </a:t>
            </a:r>
            <a:r>
              <a:rPr lang="ru-RU" dirty="0" err="1"/>
              <a:t>функције</a:t>
            </a:r>
            <a:r>
              <a:rPr lang="ru-RU" dirty="0"/>
              <a:t> и </a:t>
            </a:r>
            <a:r>
              <a:rPr lang="ru-RU" dirty="0" err="1"/>
              <a:t>грађе</a:t>
            </a:r>
            <a:r>
              <a:rPr lang="ru-RU" dirty="0"/>
              <a:t> система органа, на основу </a:t>
            </a:r>
            <a:r>
              <a:rPr lang="ru-RU" dirty="0" err="1"/>
              <a:t>чега</a:t>
            </a:r>
            <a:r>
              <a:rPr lang="ru-RU" dirty="0"/>
              <a:t> се </a:t>
            </a:r>
            <a:r>
              <a:rPr lang="ru-RU" dirty="0" err="1"/>
              <a:t>добијају</a:t>
            </a:r>
            <a:r>
              <a:rPr lang="ru-RU" dirty="0"/>
              <a:t> </a:t>
            </a:r>
            <a:r>
              <a:rPr lang="ru-RU" dirty="0" err="1"/>
              <a:t>информације</a:t>
            </a:r>
            <a:r>
              <a:rPr lang="ru-RU" dirty="0"/>
              <a:t> </a:t>
            </a:r>
            <a:r>
              <a:rPr lang="ru-RU" dirty="0" err="1"/>
              <a:t>њиховом</a:t>
            </a:r>
            <a:r>
              <a:rPr lang="ru-RU" dirty="0"/>
              <a:t> </a:t>
            </a:r>
            <a:r>
              <a:rPr lang="ru-RU" dirty="0" err="1"/>
              <a:t>стању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ОПШТЕ</a:t>
            </a:r>
            <a:r>
              <a:rPr lang="ru-RU" dirty="0"/>
              <a:t> </a:t>
            </a:r>
            <a:r>
              <a:rPr lang="ru-RU" dirty="0" err="1"/>
              <a:t>ПОЈАВЕ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РЕСПИРАТОРНИ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КАРДИОВАСКУЛАРНИ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ГАСТРОИНТЕСТИНАЛНИ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ХЕМАТОПОЕЗНИ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ЕНДОКРИНИ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УРОГЕНИТАЛНИ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ЛОКОМОТОРНИ</a:t>
            </a:r>
            <a:r>
              <a:rPr lang="ru-RU" dirty="0"/>
              <a:t> СИСТЕМ</a:t>
            </a:r>
          </a:p>
          <a:p>
            <a:r>
              <a:rPr lang="ru-RU" dirty="0"/>
              <a:t> </a:t>
            </a:r>
            <a:r>
              <a:rPr lang="ru-RU" dirty="0" err="1"/>
              <a:t>ЦЕНТРАЛНИ</a:t>
            </a:r>
            <a:r>
              <a:rPr lang="ru-RU" dirty="0"/>
              <a:t> </a:t>
            </a:r>
            <a:r>
              <a:rPr lang="ru-RU" dirty="0" err="1"/>
              <a:t>НЕРВНИ</a:t>
            </a:r>
            <a:r>
              <a:rPr lang="ru-RU" dirty="0"/>
              <a:t> СИСТЕМ</a:t>
            </a:r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835390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245534"/>
            <a:ext cx="9719733" cy="1320800"/>
          </a:xfrm>
        </p:spPr>
        <p:txBody>
          <a:bodyPr>
            <a:normAutofit/>
          </a:bodyPr>
          <a:lstStyle/>
          <a:p>
            <a:r>
              <a:rPr lang="sr-Cyrl-RS" sz="3200" dirty="0"/>
              <a:t>Опште појаве (општи, неспецифични симптоми)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54667"/>
            <a:ext cx="8596668" cy="524933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err="1">
                <a:solidFill>
                  <a:schemeClr val="accent2"/>
                </a:solidFill>
              </a:rPr>
              <a:t>Повишена</a:t>
            </a:r>
            <a:r>
              <a:rPr lang="ru-RU" b="1" dirty="0">
                <a:solidFill>
                  <a:schemeClr val="accent2"/>
                </a:solidFill>
              </a:rPr>
              <a:t> температура</a:t>
            </a:r>
          </a:p>
          <a:p>
            <a:pPr lvl="1"/>
            <a:r>
              <a:rPr lang="ru-RU" dirty="0"/>
              <a:t>Да ли </a:t>
            </a:r>
            <a:r>
              <a:rPr lang="ru-RU" dirty="0" err="1"/>
              <a:t>сте</a:t>
            </a:r>
            <a:r>
              <a:rPr lang="ru-RU" dirty="0"/>
              <a:t> </a:t>
            </a:r>
            <a:r>
              <a:rPr lang="ru-RU" dirty="0" err="1"/>
              <a:t>имали</a:t>
            </a:r>
            <a:r>
              <a:rPr lang="ru-RU" dirty="0"/>
              <a:t> </a:t>
            </a:r>
            <a:r>
              <a:rPr lang="ru-RU" dirty="0" err="1"/>
              <a:t>повишену</a:t>
            </a:r>
            <a:r>
              <a:rPr lang="ru-RU" dirty="0"/>
              <a:t> </a:t>
            </a:r>
            <a:r>
              <a:rPr lang="ru-RU" dirty="0" err="1"/>
              <a:t>телесну</a:t>
            </a:r>
            <a:r>
              <a:rPr lang="ru-RU" dirty="0"/>
              <a:t> температуру и </a:t>
            </a:r>
            <a:r>
              <a:rPr lang="ru-RU" dirty="0" err="1"/>
              <a:t>како</a:t>
            </a:r>
            <a:r>
              <a:rPr lang="ru-RU" dirty="0"/>
              <a:t> се </a:t>
            </a:r>
            <a:r>
              <a:rPr lang="ru-RU" dirty="0" err="1"/>
              <a:t>кретала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Да ли </a:t>
            </a:r>
            <a:r>
              <a:rPr lang="ru-RU" dirty="0" err="1"/>
              <a:t>је</a:t>
            </a:r>
            <a:r>
              <a:rPr lang="ru-RU" dirty="0"/>
              <a:t> била удружена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језом</a:t>
            </a:r>
            <a:r>
              <a:rPr lang="ru-RU" dirty="0"/>
              <a:t>, </a:t>
            </a:r>
            <a:r>
              <a:rPr lang="ru-RU" dirty="0" err="1"/>
              <a:t>дрхтавицом</a:t>
            </a:r>
            <a:r>
              <a:rPr lang="ru-RU" dirty="0"/>
              <a:t>?</a:t>
            </a:r>
          </a:p>
          <a:p>
            <a:endParaRPr lang="ru-RU" dirty="0"/>
          </a:p>
          <a:p>
            <a:r>
              <a:rPr lang="ru-RU" b="1" dirty="0">
                <a:solidFill>
                  <a:schemeClr val="accent2"/>
                </a:solidFill>
              </a:rPr>
              <a:t> </a:t>
            </a:r>
            <a:r>
              <a:rPr lang="ru-RU" b="1" dirty="0" err="1">
                <a:solidFill>
                  <a:schemeClr val="accent2"/>
                </a:solidFill>
              </a:rPr>
              <a:t>Појачано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  <a:r>
              <a:rPr lang="ru-RU" b="1" dirty="0" err="1">
                <a:solidFill>
                  <a:schemeClr val="accent2"/>
                </a:solidFill>
              </a:rPr>
              <a:t>знојење</a:t>
            </a:r>
            <a:endParaRPr lang="ru-RU" b="1" dirty="0">
              <a:solidFill>
                <a:schemeClr val="accent2"/>
              </a:solidFill>
            </a:endParaRPr>
          </a:p>
          <a:p>
            <a:pPr lvl="1"/>
            <a:r>
              <a:rPr lang="ru-RU" dirty="0"/>
              <a:t>Да ли се </a:t>
            </a:r>
            <a:r>
              <a:rPr lang="ru-RU" dirty="0" err="1"/>
              <a:t>знојите</a:t>
            </a:r>
            <a:r>
              <a:rPr lang="ru-RU" dirty="0"/>
              <a:t>, </a:t>
            </a:r>
            <a:r>
              <a:rPr lang="ru-RU" dirty="0" err="1"/>
              <a:t>обилно</a:t>
            </a:r>
            <a:r>
              <a:rPr lang="ru-RU" dirty="0"/>
              <a:t>, </a:t>
            </a:r>
            <a:r>
              <a:rPr lang="ru-RU" dirty="0" err="1"/>
              <a:t>дању</a:t>
            </a:r>
            <a:r>
              <a:rPr lang="ru-RU" dirty="0"/>
              <a:t>, </a:t>
            </a:r>
            <a:r>
              <a:rPr lang="ru-RU" dirty="0" err="1"/>
              <a:t>ноћу</a:t>
            </a:r>
            <a:r>
              <a:rPr lang="ru-RU" dirty="0"/>
              <a:t>? Да ли </a:t>
            </a:r>
            <a:r>
              <a:rPr lang="ru-RU" dirty="0" err="1"/>
              <a:t>имате</a:t>
            </a:r>
            <a:r>
              <a:rPr lang="ru-RU" dirty="0"/>
              <a:t> потребу да </a:t>
            </a:r>
            <a:r>
              <a:rPr lang="ru-RU" dirty="0" err="1"/>
              <a:t>пресвлачите</a:t>
            </a:r>
            <a:r>
              <a:rPr lang="ru-RU" dirty="0"/>
              <a:t> </a:t>
            </a:r>
            <a:r>
              <a:rPr lang="ru-RU" dirty="0" err="1"/>
              <a:t>одећу</a:t>
            </a:r>
            <a:r>
              <a:rPr lang="ru-RU" dirty="0"/>
              <a:t>, </a:t>
            </a:r>
            <a:r>
              <a:rPr lang="ru-RU" dirty="0" err="1"/>
              <a:t>мајцу</a:t>
            </a:r>
            <a:r>
              <a:rPr lang="ru-RU" dirty="0"/>
              <a:t> и </a:t>
            </a:r>
            <a:r>
              <a:rPr lang="ru-RU" dirty="0" err="1"/>
              <a:t>колико</a:t>
            </a:r>
            <a:r>
              <a:rPr lang="ru-RU" dirty="0"/>
              <a:t> </a:t>
            </a:r>
            <a:r>
              <a:rPr lang="ru-RU" dirty="0" err="1"/>
              <a:t>пута</a:t>
            </a:r>
            <a:r>
              <a:rPr lang="ru-RU" dirty="0"/>
              <a:t>?  													(рано </a:t>
            </a:r>
            <a:r>
              <a:rPr lang="ru-RU" dirty="0" err="1"/>
              <a:t>јутарње</a:t>
            </a:r>
            <a:r>
              <a:rPr lang="ru-RU" dirty="0"/>
              <a:t> </a:t>
            </a:r>
            <a:r>
              <a:rPr lang="ru-RU" dirty="0" err="1"/>
              <a:t>знојење</a:t>
            </a:r>
            <a:r>
              <a:rPr lang="ru-RU" dirty="0"/>
              <a:t> у </a:t>
            </a:r>
            <a:r>
              <a:rPr lang="ru-RU" dirty="0" err="1"/>
              <a:t>туберкулози</a:t>
            </a:r>
            <a:r>
              <a:rPr lang="ru-RU" dirty="0"/>
              <a:t>, </a:t>
            </a:r>
            <a:r>
              <a:rPr lang="ru-RU" dirty="0" err="1"/>
              <a:t>појачано</a:t>
            </a:r>
            <a:r>
              <a:rPr lang="ru-RU" dirty="0"/>
              <a:t> </a:t>
            </a:r>
            <a:r>
              <a:rPr lang="ru-RU" dirty="0" err="1"/>
              <a:t>знојење</a:t>
            </a:r>
            <a:r>
              <a:rPr lang="ru-RU" dirty="0"/>
              <a:t> у </a:t>
            </a:r>
            <a:r>
              <a:rPr lang="ru-RU" dirty="0" err="1"/>
              <a:t>реуматској</a:t>
            </a:r>
            <a:r>
              <a:rPr lang="ru-RU" dirty="0"/>
              <a:t> </a:t>
            </a:r>
            <a:r>
              <a:rPr lang="ru-RU" dirty="0" err="1"/>
              <a:t>грозници</a:t>
            </a:r>
            <a:r>
              <a:rPr lang="ru-RU" dirty="0"/>
              <a:t>, </a:t>
            </a:r>
            <a:r>
              <a:rPr lang="ru-RU" dirty="0" err="1"/>
              <a:t>сепси</a:t>
            </a:r>
            <a:r>
              <a:rPr lang="ru-RU" dirty="0"/>
              <a:t>, </a:t>
            </a:r>
            <a:r>
              <a:rPr lang="ru-RU" dirty="0" err="1"/>
              <a:t>лимфогрануломатози</a:t>
            </a:r>
            <a:r>
              <a:rPr lang="ru-RU" dirty="0"/>
              <a:t>)</a:t>
            </a:r>
          </a:p>
          <a:p>
            <a:r>
              <a:rPr lang="ru-RU" dirty="0"/>
              <a:t> </a:t>
            </a:r>
            <a:r>
              <a:rPr lang="ru-RU" b="1" dirty="0" err="1">
                <a:solidFill>
                  <a:schemeClr val="accent2"/>
                </a:solidFill>
              </a:rPr>
              <a:t>Малаксалост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</a:p>
          <a:p>
            <a:pPr lvl="1"/>
            <a:r>
              <a:rPr lang="ru-RU" dirty="0"/>
              <a:t>Да ли </a:t>
            </a:r>
            <a:r>
              <a:rPr lang="ru-RU" dirty="0" err="1"/>
              <a:t>сте</a:t>
            </a:r>
            <a:r>
              <a:rPr lang="ru-RU" dirty="0"/>
              <a:t> </a:t>
            </a:r>
            <a:r>
              <a:rPr lang="ru-RU" dirty="0" err="1"/>
              <a:t>малаксали</a:t>
            </a:r>
            <a:r>
              <a:rPr lang="ru-RU" dirty="0"/>
              <a:t>? 												(продром у </a:t>
            </a:r>
            <a:r>
              <a:rPr lang="ru-RU" dirty="0" err="1"/>
              <a:t>инфективне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,  </a:t>
            </a:r>
            <a:r>
              <a:rPr lang="ru-RU" dirty="0" err="1"/>
              <a:t>електролитски</a:t>
            </a:r>
            <a:r>
              <a:rPr lang="ru-RU" dirty="0"/>
              <a:t> дисбаланс, </a:t>
            </a:r>
            <a:r>
              <a:rPr lang="ru-RU" dirty="0" err="1"/>
              <a:t>неуромишићна</a:t>
            </a:r>
            <a:r>
              <a:rPr lang="ru-RU" dirty="0"/>
              <a:t> </a:t>
            </a:r>
            <a:r>
              <a:rPr lang="ru-RU" dirty="0" err="1"/>
              <a:t>обољења</a:t>
            </a:r>
            <a:r>
              <a:rPr lang="ru-RU" dirty="0"/>
              <a:t>, </a:t>
            </a:r>
            <a:r>
              <a:rPr lang="ru-RU" dirty="0" err="1"/>
              <a:t>ендокринолошка</a:t>
            </a:r>
            <a:r>
              <a:rPr lang="ru-RU" dirty="0"/>
              <a:t> </a:t>
            </a:r>
            <a:r>
              <a:rPr lang="ru-RU" dirty="0" err="1"/>
              <a:t>обољења</a:t>
            </a:r>
            <a:r>
              <a:rPr lang="ru-RU" dirty="0"/>
              <a:t>: </a:t>
            </a:r>
            <a:r>
              <a:rPr lang="ru-RU" dirty="0" err="1"/>
              <a:t>инсуфицијенција</a:t>
            </a:r>
            <a:r>
              <a:rPr lang="ru-RU" dirty="0"/>
              <a:t> </a:t>
            </a:r>
            <a:r>
              <a:rPr lang="ru-RU" dirty="0" err="1"/>
              <a:t>надбубрега</a:t>
            </a:r>
            <a:r>
              <a:rPr lang="ru-RU" dirty="0"/>
              <a:t>, </a:t>
            </a:r>
            <a:r>
              <a:rPr lang="ru-RU" dirty="0" err="1"/>
              <a:t>кардиолошка</a:t>
            </a:r>
            <a:r>
              <a:rPr lang="ru-RU" dirty="0"/>
              <a:t> </a:t>
            </a:r>
            <a:r>
              <a:rPr lang="ru-RU" dirty="0" err="1"/>
              <a:t>обољења</a:t>
            </a:r>
            <a:r>
              <a:rPr lang="ru-RU" dirty="0"/>
              <a:t>: </a:t>
            </a:r>
            <a:r>
              <a:rPr lang="ru-RU" dirty="0" err="1"/>
              <a:t>инсуфицијенција</a:t>
            </a:r>
            <a:r>
              <a:rPr lang="ru-RU" dirty="0"/>
              <a:t> миокарда)</a:t>
            </a:r>
          </a:p>
          <a:p>
            <a:r>
              <a:rPr lang="ru-RU" b="1" dirty="0" err="1">
                <a:solidFill>
                  <a:schemeClr val="accent2"/>
                </a:solidFill>
              </a:rPr>
              <a:t>Губитак</a:t>
            </a:r>
            <a:r>
              <a:rPr lang="ru-RU" b="1" dirty="0">
                <a:solidFill>
                  <a:schemeClr val="accent2"/>
                </a:solidFill>
              </a:rPr>
              <a:t> у </a:t>
            </a:r>
            <a:r>
              <a:rPr lang="ru-RU" b="1" dirty="0" err="1">
                <a:solidFill>
                  <a:schemeClr val="accent2"/>
                </a:solidFill>
              </a:rPr>
              <a:t>тежини</a:t>
            </a:r>
            <a:endParaRPr lang="ru-RU" b="1" dirty="0">
              <a:solidFill>
                <a:schemeClr val="accent2"/>
              </a:solidFill>
            </a:endParaRPr>
          </a:p>
          <a:p>
            <a:pPr lvl="1"/>
            <a:r>
              <a:rPr lang="ru-RU" dirty="0">
                <a:solidFill>
                  <a:schemeClr val="tx1"/>
                </a:solidFill>
              </a:rPr>
              <a:t>Да ли </a:t>
            </a:r>
            <a:r>
              <a:rPr lang="ru-RU" dirty="0" err="1">
                <a:solidFill>
                  <a:schemeClr val="tx1"/>
                </a:solidFill>
              </a:rPr>
              <a:t>сте</a:t>
            </a:r>
            <a:r>
              <a:rPr lang="ru-RU" dirty="0">
                <a:solidFill>
                  <a:schemeClr val="tx1"/>
                </a:solidFill>
              </a:rPr>
              <a:t> изгубили на </a:t>
            </a:r>
            <a:r>
              <a:rPr lang="ru-RU" dirty="0" err="1">
                <a:solidFill>
                  <a:schemeClr val="tx1"/>
                </a:solidFill>
              </a:rPr>
              <a:t>тежини</a:t>
            </a:r>
            <a:r>
              <a:rPr lang="ru-RU" dirty="0">
                <a:solidFill>
                  <a:schemeClr val="tx1"/>
                </a:solidFill>
              </a:rPr>
              <a:t>? </a:t>
            </a:r>
            <a:r>
              <a:rPr lang="ru-RU" dirty="0" err="1">
                <a:solidFill>
                  <a:schemeClr val="tx1"/>
                </a:solidFill>
              </a:rPr>
              <a:t>Колико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колограма</a:t>
            </a:r>
            <a:r>
              <a:rPr lang="ru-RU" dirty="0">
                <a:solidFill>
                  <a:schemeClr val="tx1"/>
                </a:solidFill>
              </a:rPr>
              <a:t>? У ком </a:t>
            </a:r>
            <a:r>
              <a:rPr lang="ru-RU" dirty="0" err="1">
                <a:solidFill>
                  <a:schemeClr val="tx1"/>
                </a:solidFill>
              </a:rPr>
              <a:t>временском</a:t>
            </a:r>
            <a:r>
              <a:rPr lang="ru-RU" dirty="0">
                <a:solidFill>
                  <a:schemeClr val="tx1"/>
                </a:solidFill>
              </a:rPr>
              <a:t> периоду?</a:t>
            </a:r>
          </a:p>
          <a:p>
            <a:pPr marL="457200" lvl="1" indent="0">
              <a:buNone/>
            </a:pPr>
            <a:r>
              <a:rPr lang="sr-Cyrl-RS" dirty="0"/>
              <a:t>(малнутриција, обољења дигестивног тракта, срчана слабост, дијабетес, малигнитет, тиреотокискоза…)</a:t>
            </a:r>
          </a:p>
        </p:txBody>
      </p:sp>
    </p:spTree>
    <p:extLst>
      <p:ext uri="{BB962C8B-B14F-4D97-AF65-F5344CB8AC3E}">
        <p14:creationId xmlns:p14="http://schemas.microsoft.com/office/powerpoint/2010/main" val="19289020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Респираторни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/>
              <a:t>Симптоми горњих дисајних путева:</a:t>
            </a:r>
          </a:p>
          <a:p>
            <a:pPr lvl="1"/>
            <a:r>
              <a:rPr lang="sr-Cyrl-RS" dirty="0"/>
              <a:t>Да ли отежано дишете на нос? Да ли имате секрецију из носа и какву?</a:t>
            </a:r>
          </a:p>
          <a:p>
            <a:pPr lvl="1"/>
            <a:r>
              <a:rPr lang="sr-Cyrl-RS" dirty="0"/>
              <a:t>Да ли имате крварење из носа (епистакса)?</a:t>
            </a:r>
          </a:p>
          <a:p>
            <a:pPr lvl="1"/>
            <a:r>
              <a:rPr lang="sr-Cyrl-RS" dirty="0"/>
              <a:t>Да ли имате нападе отежаног дисања (диспнеја)?</a:t>
            </a:r>
          </a:p>
          <a:p>
            <a:pPr marL="914400" lvl="2" indent="0">
              <a:buNone/>
            </a:pPr>
            <a:r>
              <a:rPr lang="sr-Cyrl-RS" dirty="0"/>
              <a:t>Код сужења гркљана, трахеје и брохна првог реда настаје отежан инспиријум (иснпираторна диспнеја) са појавом стридора.</a:t>
            </a:r>
          </a:p>
          <a:p>
            <a:pPr marL="400050" indent="-285750"/>
            <a:r>
              <a:rPr lang="sr-Cyrl-RS" dirty="0"/>
              <a:t>Симптоми доњих дисајних путева:</a:t>
            </a:r>
          </a:p>
          <a:p>
            <a:pPr marL="800100" lvl="1"/>
            <a:r>
              <a:rPr lang="sr-Cyrl-RS" dirty="0"/>
              <a:t>Да ли имате нападе отежаног дисања (диспнеја)?</a:t>
            </a:r>
          </a:p>
          <a:p>
            <a:pPr marL="971550" lvl="2" indent="0">
              <a:buNone/>
            </a:pPr>
            <a:r>
              <a:rPr lang="sr-Cyrl-RS" dirty="0"/>
              <a:t>Код сужења бронхиола јавља се отежан и продужен експиријум (експираторна диспнеја). Често је јавља и свиждање (високотонско, нискотонско, мешовито). Среће се у астми или ХОБП-у.</a:t>
            </a:r>
          </a:p>
        </p:txBody>
      </p:sp>
      <p:pic>
        <p:nvPicPr>
          <p:cNvPr id="1026" name="Picture 2" descr="Sistem organa za disanje — Vikipedija, slobodna enciklopedij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053" y="1930400"/>
            <a:ext cx="3032947" cy="440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19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Појам здравља и појам болести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40934"/>
            <a:ext cx="8596668" cy="4445000"/>
          </a:xfrm>
        </p:spPr>
        <p:txBody>
          <a:bodyPr>
            <a:normAutofit/>
          </a:bodyPr>
          <a:lstStyle/>
          <a:p>
            <a:r>
              <a:rPr lang="sr-Cyrl-RS" dirty="0"/>
              <a:t>Хипократ (460-377 год п.н.е)</a:t>
            </a:r>
          </a:p>
          <a:p>
            <a:pPr lvl="1"/>
            <a:r>
              <a:rPr lang="sr-Cyrl-RS" dirty="0"/>
              <a:t>Прикупљањем података и спроводећи испитивања закључио је да је болест природан процес, а да су симптоми и знаци болести реакција тела на болест. Задатак лекара је да подстакне процес оздрављења организма.</a:t>
            </a:r>
          </a:p>
          <a:p>
            <a:pPr lvl="1"/>
            <a:r>
              <a:rPr lang="sr-Cyrl-RS" dirty="0"/>
              <a:t>Према Хипократу (хуморална теорија болести) болест настаје нарушавањем равнотеже између четири основне  телесне течности: крви, лимфе, жуте и црне жучи, што је понекад захтева интервенцију у виду пуштања крви или прочишћавања као би се повратила равнотежа</a:t>
            </a:r>
          </a:p>
          <a:p>
            <a:r>
              <a:rPr lang="ru-RU" dirty="0" err="1"/>
              <a:t>Болест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сваки</a:t>
            </a:r>
            <a:r>
              <a:rPr lang="ru-RU" dirty="0"/>
              <a:t> </a:t>
            </a:r>
            <a:r>
              <a:rPr lang="ru-RU" dirty="0" err="1"/>
              <a:t>поремећај</a:t>
            </a:r>
            <a:r>
              <a:rPr lang="ru-RU" dirty="0"/>
              <a:t> </a:t>
            </a:r>
            <a:r>
              <a:rPr lang="ru-RU" dirty="0" err="1"/>
              <a:t>грађе</a:t>
            </a:r>
            <a:r>
              <a:rPr lang="ru-RU" dirty="0"/>
              <a:t> и </a:t>
            </a:r>
            <a:r>
              <a:rPr lang="ru-RU" dirty="0" err="1"/>
              <a:t>функције</a:t>
            </a:r>
            <a:r>
              <a:rPr lang="ru-RU" dirty="0"/>
              <a:t> </a:t>
            </a:r>
            <a:r>
              <a:rPr lang="ru-RU" dirty="0" err="1"/>
              <a:t>ћелија</a:t>
            </a:r>
            <a:r>
              <a:rPr lang="ru-RU" dirty="0"/>
              <a:t> </a:t>
            </a:r>
            <a:r>
              <a:rPr lang="ru-RU" dirty="0" err="1"/>
              <a:t>разних</a:t>
            </a:r>
            <a:r>
              <a:rPr lang="ru-RU" dirty="0"/>
              <a:t> </a:t>
            </a:r>
            <a:r>
              <a:rPr lang="ru-RU" dirty="0" err="1"/>
              <a:t>ткива</a:t>
            </a:r>
            <a:r>
              <a:rPr lang="ru-RU" dirty="0"/>
              <a:t>, органа и система органа у </a:t>
            </a:r>
            <a:r>
              <a:rPr lang="ru-RU" dirty="0" err="1"/>
              <a:t>човечјем</a:t>
            </a:r>
            <a:r>
              <a:rPr lang="ru-RU" dirty="0"/>
              <a:t> организму.</a:t>
            </a:r>
            <a:endParaRPr lang="sr-Latn-RS" dirty="0"/>
          </a:p>
          <a:p>
            <a:r>
              <a:rPr lang="sr-Cyrl-RS" dirty="0"/>
              <a:t>Болест је посебно абнормално стање које негативно утиче на структуру или функцију дела или целог организма и не настаје као последица било каквих спољашњих повреда. </a:t>
            </a:r>
            <a:r>
              <a:rPr lang="sr-Latn-RS" sz="1600" dirty="0"/>
              <a:t> </a:t>
            </a:r>
            <a:r>
              <a:rPr lang="sr-Cyrl-RS" sz="1600" i="1" dirty="0" err="1"/>
              <a:t>П</a:t>
            </a:r>
            <a:r>
              <a:rPr lang="en-US" sz="1600" i="1" dirty="0" err="1"/>
              <a:t>рема</a:t>
            </a:r>
            <a:r>
              <a:rPr lang="en-US" sz="1600" i="1" dirty="0"/>
              <a:t> "Disease" at Dorland's Medical Dictionary</a:t>
            </a:r>
            <a:endParaRPr lang="sr-Cyrl-RS" sz="1600" i="1" dirty="0"/>
          </a:p>
          <a:p>
            <a:r>
              <a:rPr lang="sr-Cyrl-RS" dirty="0"/>
              <a:t>Болест је одступање од нормалног.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1280" y="1431018"/>
            <a:ext cx="2950720" cy="43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6033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Респираторни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Код </a:t>
            </a:r>
            <a:r>
              <a:rPr lang="ru-RU" dirty="0" err="1"/>
              <a:t>болесника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срчаном</a:t>
            </a:r>
            <a:r>
              <a:rPr lang="ru-RU" dirty="0"/>
              <a:t> </a:t>
            </a:r>
            <a:r>
              <a:rPr lang="ru-RU" dirty="0" err="1"/>
              <a:t>слабошћу</a:t>
            </a:r>
            <a:r>
              <a:rPr lang="ru-RU" dirty="0"/>
              <a:t> </a:t>
            </a:r>
            <a:r>
              <a:rPr lang="ru-RU" dirty="0" err="1"/>
              <a:t>осећај</a:t>
            </a:r>
            <a:r>
              <a:rPr lang="ru-RU" dirty="0"/>
              <a:t> </a:t>
            </a:r>
            <a:r>
              <a:rPr lang="ru-RU" dirty="0" err="1"/>
              <a:t>недостака</a:t>
            </a:r>
            <a:r>
              <a:rPr lang="ru-RU" dirty="0"/>
              <a:t> </a:t>
            </a:r>
            <a:r>
              <a:rPr lang="ru-RU" dirty="0" err="1"/>
              <a:t>ваздуха</a:t>
            </a:r>
            <a:r>
              <a:rPr lang="ru-RU" dirty="0"/>
              <a:t> (</a:t>
            </a:r>
            <a:r>
              <a:rPr lang="ru-RU" dirty="0" err="1"/>
              <a:t>диспнеје</a:t>
            </a:r>
            <a:r>
              <a:rPr lang="ru-RU" dirty="0"/>
              <a:t>)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један</a:t>
            </a:r>
            <a:r>
              <a:rPr lang="ru-RU" dirty="0"/>
              <a:t> од </a:t>
            </a:r>
            <a:r>
              <a:rPr lang="ru-RU" dirty="0" err="1"/>
              <a:t>главних</a:t>
            </a:r>
            <a:r>
              <a:rPr lang="ru-RU" dirty="0"/>
              <a:t> симптома и </a:t>
            </a:r>
            <a:r>
              <a:rPr lang="ru-RU" dirty="0" err="1"/>
              <a:t>тежина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 се </a:t>
            </a:r>
            <a:r>
              <a:rPr lang="ru-RU" dirty="0" err="1"/>
              <a:t>карактерише</a:t>
            </a:r>
            <a:r>
              <a:rPr lang="ru-RU" dirty="0"/>
              <a:t> </a:t>
            </a:r>
            <a:r>
              <a:rPr lang="ru-RU" dirty="0" err="1"/>
              <a:t>према</a:t>
            </a:r>
            <a:r>
              <a:rPr lang="ru-RU" dirty="0"/>
              <a:t> </a:t>
            </a:r>
            <a:r>
              <a:rPr lang="ru-RU" dirty="0" err="1"/>
              <a:t>степену</a:t>
            </a:r>
            <a:r>
              <a:rPr lang="ru-RU" dirty="0"/>
              <a:t> </a:t>
            </a:r>
            <a:r>
              <a:rPr lang="ru-RU" dirty="0" err="1"/>
              <a:t>физичког</a:t>
            </a:r>
            <a:r>
              <a:rPr lang="ru-RU" dirty="0"/>
              <a:t> </a:t>
            </a:r>
            <a:r>
              <a:rPr lang="ru-RU" dirty="0" err="1"/>
              <a:t>оптерећења</a:t>
            </a:r>
            <a:r>
              <a:rPr lang="ru-RU" dirty="0"/>
              <a:t> </a:t>
            </a:r>
            <a:r>
              <a:rPr lang="ru-RU" dirty="0" err="1"/>
              <a:t>када</a:t>
            </a:r>
            <a:r>
              <a:rPr lang="ru-RU" dirty="0"/>
              <a:t> се </a:t>
            </a:r>
            <a:r>
              <a:rPr lang="ru-RU" dirty="0" err="1"/>
              <a:t>диспнеја</a:t>
            </a:r>
            <a:r>
              <a:rPr lang="ru-RU" dirty="0"/>
              <a:t> </a:t>
            </a:r>
            <a:r>
              <a:rPr lang="ru-RU" dirty="0" err="1"/>
              <a:t>јавља</a:t>
            </a:r>
            <a:r>
              <a:rPr lang="ru-RU" dirty="0"/>
              <a:t> (</a:t>
            </a:r>
            <a:r>
              <a:rPr lang="sr-Latn-RS" dirty="0"/>
              <a:t>NYHA </a:t>
            </a:r>
            <a:r>
              <a:rPr lang="sr-Cyrl-RS" dirty="0"/>
              <a:t>класификација). </a:t>
            </a:r>
          </a:p>
          <a:p>
            <a:pPr lvl="1"/>
            <a:r>
              <a:rPr lang="ru-RU" dirty="0" err="1"/>
              <a:t>Осећај</a:t>
            </a:r>
            <a:r>
              <a:rPr lang="ru-RU" dirty="0"/>
              <a:t> недостатка </a:t>
            </a:r>
            <a:r>
              <a:rPr lang="ru-RU" dirty="0" err="1"/>
              <a:t>ваздуха</a:t>
            </a:r>
            <a:r>
              <a:rPr lang="ru-RU" dirty="0"/>
              <a:t> се </a:t>
            </a:r>
            <a:r>
              <a:rPr lang="ru-RU" dirty="0" err="1"/>
              <a:t>најпре</a:t>
            </a:r>
            <a:r>
              <a:rPr lang="ru-RU" dirty="0"/>
              <a:t> </a:t>
            </a:r>
            <a:r>
              <a:rPr lang="ru-RU" dirty="0" err="1"/>
              <a:t>јавља</a:t>
            </a:r>
            <a:r>
              <a:rPr lang="ru-RU" dirty="0"/>
              <a:t> у </a:t>
            </a:r>
            <a:r>
              <a:rPr lang="sr-Cyrl-RS" dirty="0"/>
              <a:t>већем </a:t>
            </a:r>
            <a:r>
              <a:rPr lang="ru-RU" dirty="0"/>
              <a:t>напору (</a:t>
            </a:r>
            <a:r>
              <a:rPr lang="sr-Latn-RS" dirty="0"/>
              <a:t>NYHA I), </a:t>
            </a:r>
            <a:r>
              <a:rPr lang="ru-RU" dirty="0"/>
              <a:t>а у </a:t>
            </a:r>
            <a:r>
              <a:rPr lang="ru-RU" dirty="0" err="1"/>
              <a:t>најтежим</a:t>
            </a:r>
            <a:r>
              <a:rPr lang="ru-RU" dirty="0"/>
              <a:t> </a:t>
            </a:r>
            <a:r>
              <a:rPr lang="ru-RU" dirty="0" err="1"/>
              <a:t>случајевима</a:t>
            </a:r>
            <a:r>
              <a:rPr lang="ru-RU" dirty="0"/>
              <a:t> у </a:t>
            </a:r>
            <a:r>
              <a:rPr lang="ru-RU" dirty="0" err="1"/>
              <a:t>мировању</a:t>
            </a:r>
            <a:r>
              <a:rPr lang="ru-RU" dirty="0"/>
              <a:t> (</a:t>
            </a:r>
            <a:r>
              <a:rPr lang="sr-Latn-RS" dirty="0"/>
              <a:t>NYHA IV)</a:t>
            </a:r>
            <a:r>
              <a:rPr lang="ru-RU" dirty="0"/>
              <a:t>.</a:t>
            </a:r>
          </a:p>
          <a:p>
            <a:pPr lvl="1"/>
            <a:r>
              <a:rPr lang="ru-RU" dirty="0" err="1"/>
              <a:t>Отежан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и </a:t>
            </a:r>
            <a:r>
              <a:rPr lang="ru-RU" dirty="0" err="1"/>
              <a:t>иснпиријум</a:t>
            </a:r>
            <a:r>
              <a:rPr lang="ru-RU" dirty="0"/>
              <a:t> и </a:t>
            </a:r>
            <a:r>
              <a:rPr lang="ru-RU" dirty="0" err="1"/>
              <a:t>експиријум</a:t>
            </a:r>
            <a:r>
              <a:rPr lang="ru-RU" dirty="0"/>
              <a:t>.</a:t>
            </a:r>
          </a:p>
          <a:p>
            <a:pPr marL="457200" lvl="1" indent="0">
              <a:buNone/>
            </a:pPr>
            <a:endParaRPr lang="ru-RU" dirty="0"/>
          </a:p>
          <a:p>
            <a:r>
              <a:rPr lang="ru-RU" dirty="0" err="1"/>
              <a:t>Психогена</a:t>
            </a:r>
            <a:r>
              <a:rPr lang="ru-RU" dirty="0"/>
              <a:t> </a:t>
            </a:r>
            <a:r>
              <a:rPr lang="ru-RU" dirty="0" err="1"/>
              <a:t>диспнеја</a:t>
            </a:r>
            <a:r>
              <a:rPr lang="ru-RU" dirty="0"/>
              <a:t> у виду </a:t>
            </a:r>
            <a:r>
              <a:rPr lang="ru-RU" dirty="0" err="1"/>
              <a:t>краћих</a:t>
            </a:r>
            <a:r>
              <a:rPr lang="ru-RU" dirty="0"/>
              <a:t> или </a:t>
            </a:r>
            <a:r>
              <a:rPr lang="ru-RU" dirty="0" err="1"/>
              <a:t>дубљих</a:t>
            </a:r>
            <a:r>
              <a:rPr lang="ru-RU" dirty="0"/>
              <a:t> </a:t>
            </a:r>
            <a:r>
              <a:rPr lang="ru-RU" dirty="0" err="1"/>
              <a:t>уздисаја</a:t>
            </a:r>
            <a:r>
              <a:rPr lang="ru-RU" dirty="0"/>
              <a:t> (при </a:t>
            </a:r>
            <a:r>
              <a:rPr lang="ru-RU" dirty="0" err="1"/>
              <a:t>узбуђењу</a:t>
            </a:r>
            <a:r>
              <a:rPr lang="ru-RU" dirty="0"/>
              <a:t>, страху, </a:t>
            </a:r>
            <a:r>
              <a:rPr lang="ru-RU" dirty="0" err="1"/>
              <a:t>психонеуротичне</a:t>
            </a:r>
            <a:r>
              <a:rPr lang="ru-RU" dirty="0"/>
              <a:t> </a:t>
            </a:r>
            <a:r>
              <a:rPr lang="ru-RU" dirty="0" err="1"/>
              <a:t>реакције</a:t>
            </a:r>
            <a:r>
              <a:rPr lang="ru-RU" dirty="0"/>
              <a:t>).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37763823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Респираторни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91733"/>
            <a:ext cx="8596668" cy="5046134"/>
          </a:xfrm>
        </p:spPr>
        <p:txBody>
          <a:bodyPr>
            <a:normAutofit/>
          </a:bodyPr>
          <a:lstStyle/>
          <a:p>
            <a:r>
              <a:rPr lang="ru-RU" dirty="0"/>
              <a:t>Да ли </a:t>
            </a:r>
            <a:r>
              <a:rPr lang="ru-RU" b="1" dirty="0" err="1"/>
              <a:t>кашљете</a:t>
            </a:r>
            <a:r>
              <a:rPr lang="ru-RU" b="1" dirty="0"/>
              <a:t> </a:t>
            </a:r>
            <a:r>
              <a:rPr lang="ru-RU" dirty="0"/>
              <a:t>и да ли </a:t>
            </a:r>
            <a:r>
              <a:rPr lang="ru-RU" b="1" dirty="0" err="1"/>
              <a:t>искашљавате</a:t>
            </a:r>
            <a:r>
              <a:rPr lang="ru-RU" dirty="0"/>
              <a:t> из груди? </a:t>
            </a:r>
          </a:p>
          <a:p>
            <a:pPr marL="457200" lvl="1" indent="0">
              <a:buNone/>
            </a:pPr>
            <a:r>
              <a:rPr lang="ru-RU" b="1" dirty="0" err="1"/>
              <a:t>Кашаљ</a:t>
            </a:r>
            <a:r>
              <a:rPr lang="ru-RU" b="1" dirty="0"/>
              <a:t>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бити</a:t>
            </a:r>
            <a:r>
              <a:rPr lang="ru-RU" dirty="0"/>
              <a:t> </a:t>
            </a:r>
            <a:r>
              <a:rPr lang="ru-RU" dirty="0" err="1"/>
              <a:t>сув</a:t>
            </a:r>
            <a:r>
              <a:rPr lang="ru-RU" dirty="0"/>
              <a:t> или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избацивањем</a:t>
            </a:r>
            <a:r>
              <a:rPr lang="ru-RU" dirty="0"/>
              <a:t> </a:t>
            </a:r>
            <a:r>
              <a:rPr lang="ru-RU" dirty="0" err="1"/>
              <a:t>мањих</a:t>
            </a:r>
            <a:r>
              <a:rPr lang="ru-RU" dirty="0"/>
              <a:t> или </a:t>
            </a:r>
            <a:r>
              <a:rPr lang="ru-RU" dirty="0" err="1"/>
              <a:t>већих</a:t>
            </a:r>
            <a:r>
              <a:rPr lang="ru-RU" dirty="0"/>
              <a:t> </a:t>
            </a:r>
            <a:r>
              <a:rPr lang="ru-RU" dirty="0" err="1"/>
              <a:t>количина</a:t>
            </a:r>
            <a:r>
              <a:rPr lang="ru-RU" dirty="0"/>
              <a:t> </a:t>
            </a:r>
            <a:r>
              <a:rPr lang="ru-RU" dirty="0" err="1"/>
              <a:t>испљувка</a:t>
            </a:r>
            <a:r>
              <a:rPr lang="ru-RU" dirty="0"/>
              <a:t> </a:t>
            </a:r>
            <a:r>
              <a:rPr lang="ru-RU" sz="1700" dirty="0"/>
              <a:t>(</a:t>
            </a:r>
            <a:r>
              <a:rPr lang="ru-RU" sz="1700" dirty="0" err="1"/>
              <a:t>спутума</a:t>
            </a:r>
            <a:r>
              <a:rPr lang="ru-RU" sz="1700" dirty="0"/>
              <a:t>).</a:t>
            </a:r>
            <a:r>
              <a:rPr lang="sr-Latn-RS" sz="1700" dirty="0"/>
              <a:t> </a:t>
            </a:r>
            <a:r>
              <a:rPr lang="ru-RU" sz="1500" dirty="0"/>
              <a:t>Какав </a:t>
            </a:r>
            <a:r>
              <a:rPr lang="ru-RU" sz="1500" dirty="0" err="1"/>
              <a:t>је</a:t>
            </a:r>
            <a:r>
              <a:rPr lang="ru-RU" sz="1500" dirty="0"/>
              <a:t> </a:t>
            </a:r>
            <a:r>
              <a:rPr lang="ru-RU" sz="1500" dirty="0" err="1"/>
              <a:t>испљувак</a:t>
            </a:r>
            <a:r>
              <a:rPr lang="ru-RU" sz="1500" dirty="0"/>
              <a:t>? (</a:t>
            </a:r>
            <a:r>
              <a:rPr lang="ru-RU" sz="1500" dirty="0" err="1"/>
              <a:t>обилан-оскудан</a:t>
            </a:r>
            <a:r>
              <a:rPr lang="ru-RU" sz="1500" dirty="0"/>
              <a:t>, </a:t>
            </a:r>
            <a:r>
              <a:rPr lang="ru-RU" sz="1500" dirty="0" err="1"/>
              <a:t>течан-слузав</a:t>
            </a:r>
            <a:r>
              <a:rPr lang="ru-RU" sz="1500" dirty="0"/>
              <a:t>, </a:t>
            </a:r>
            <a:r>
              <a:rPr lang="ru-RU" sz="1500" dirty="0" err="1"/>
              <a:t>гнојав-крвав</a:t>
            </a:r>
            <a:r>
              <a:rPr lang="ru-RU" sz="1500" dirty="0"/>
              <a:t>, </a:t>
            </a:r>
            <a:r>
              <a:rPr lang="ru-RU" sz="1500" dirty="0" err="1"/>
              <a:t>пенушав</a:t>
            </a:r>
            <a:r>
              <a:rPr lang="ru-RU" sz="1500" dirty="0"/>
              <a:t>)</a:t>
            </a:r>
          </a:p>
          <a:p>
            <a:pPr lvl="1"/>
            <a:r>
              <a:rPr lang="ru-RU" sz="1700" b="1" dirty="0" err="1"/>
              <a:t>Искашљавање</a:t>
            </a:r>
            <a:r>
              <a:rPr lang="ru-RU" sz="1700" b="1" dirty="0"/>
              <a:t> </a:t>
            </a:r>
            <a:r>
              <a:rPr lang="ru-RU" sz="1700" b="1" dirty="0" err="1"/>
              <a:t>крви</a:t>
            </a:r>
            <a:r>
              <a:rPr lang="ru-RU" sz="1700" b="1" dirty="0"/>
              <a:t> </a:t>
            </a:r>
            <a:r>
              <a:rPr lang="ru-RU" sz="1700" dirty="0"/>
              <a:t>знак </a:t>
            </a:r>
            <a:r>
              <a:rPr lang="ru-RU" sz="1700" dirty="0" err="1"/>
              <a:t>болести</a:t>
            </a:r>
            <a:r>
              <a:rPr lang="ru-RU" sz="1700" dirty="0"/>
              <a:t> </a:t>
            </a:r>
            <a:r>
              <a:rPr lang="ru-RU" sz="1700" dirty="0" err="1"/>
              <a:t>слузнице</a:t>
            </a:r>
            <a:r>
              <a:rPr lang="ru-RU" sz="1700" dirty="0"/>
              <a:t> органа за </a:t>
            </a:r>
            <a:r>
              <a:rPr lang="ru-RU" sz="1700" dirty="0" err="1"/>
              <a:t>дисање</a:t>
            </a:r>
            <a:r>
              <a:rPr lang="ru-RU" sz="1700" dirty="0"/>
              <a:t>, </a:t>
            </a:r>
            <a:r>
              <a:rPr lang="ru-RU" sz="1700" dirty="0" err="1"/>
              <a:t>посебно</a:t>
            </a:r>
            <a:r>
              <a:rPr lang="ru-RU" sz="1700" dirty="0"/>
              <a:t> </a:t>
            </a:r>
            <a:r>
              <a:rPr lang="ru-RU" sz="1700" dirty="0" err="1"/>
              <a:t>плућа</a:t>
            </a:r>
            <a:r>
              <a:rPr lang="ru-RU" sz="1700" dirty="0"/>
              <a:t> </a:t>
            </a:r>
          </a:p>
          <a:p>
            <a:pPr marL="0" indent="0">
              <a:buNone/>
            </a:pPr>
            <a:r>
              <a:rPr lang="ru-RU" sz="1700" dirty="0"/>
              <a:t>		(</a:t>
            </a:r>
            <a:r>
              <a:rPr lang="ru-RU" sz="1700" b="1" dirty="0" err="1"/>
              <a:t>хемоптизија</a:t>
            </a:r>
            <a:r>
              <a:rPr lang="ru-RU" sz="1700" dirty="0" err="1"/>
              <a:t>-ма</a:t>
            </a:r>
            <a:r>
              <a:rPr lang="sr-Cyrl-RS" sz="1700" dirty="0"/>
              <a:t>њ</a:t>
            </a:r>
            <a:r>
              <a:rPr lang="ru-RU" sz="1700" dirty="0"/>
              <a:t>а </a:t>
            </a:r>
            <a:r>
              <a:rPr lang="ru-RU" sz="1700" dirty="0" err="1"/>
              <a:t>количина</a:t>
            </a:r>
            <a:r>
              <a:rPr lang="ru-RU" sz="1700" dirty="0"/>
              <a:t> </a:t>
            </a:r>
            <a:r>
              <a:rPr lang="ru-RU" sz="1700" dirty="0" err="1"/>
              <a:t>крви</a:t>
            </a:r>
            <a:r>
              <a:rPr lang="ru-RU" sz="1700" dirty="0"/>
              <a:t>, </a:t>
            </a:r>
            <a:r>
              <a:rPr lang="ru-RU" sz="1700" b="1" dirty="0" err="1"/>
              <a:t>хемоптоја</a:t>
            </a:r>
            <a:r>
              <a:rPr lang="ru-RU" sz="1700" dirty="0" err="1"/>
              <a:t>-веће</a:t>
            </a:r>
            <a:r>
              <a:rPr lang="ru-RU" sz="1700" dirty="0"/>
              <a:t> </a:t>
            </a:r>
            <a:r>
              <a:rPr lang="ru-RU" sz="1700" dirty="0" err="1"/>
              <a:t>количине</a:t>
            </a:r>
            <a:r>
              <a:rPr lang="ru-RU" sz="1700" dirty="0"/>
              <a:t> </a:t>
            </a:r>
            <a:r>
              <a:rPr lang="ru-RU" sz="1700" dirty="0" err="1"/>
              <a:t>крви</a:t>
            </a:r>
            <a:r>
              <a:rPr lang="ru-RU" sz="1700" dirty="0"/>
              <a:t>). </a:t>
            </a:r>
          </a:p>
          <a:p>
            <a:pPr lvl="1"/>
            <a:r>
              <a:rPr lang="ru-RU" sz="1700" dirty="0" err="1"/>
              <a:t>Искашљавање</a:t>
            </a:r>
            <a:r>
              <a:rPr lang="ru-RU" sz="1700" dirty="0"/>
              <a:t> </a:t>
            </a:r>
            <a:r>
              <a:rPr lang="ru-RU" sz="1700" dirty="0" err="1"/>
              <a:t>жутог-зеленог</a:t>
            </a:r>
            <a:r>
              <a:rPr lang="ru-RU" sz="1700" dirty="0"/>
              <a:t> </a:t>
            </a:r>
            <a:r>
              <a:rPr lang="ru-RU" sz="1700" dirty="0" err="1"/>
              <a:t>испљувка</a:t>
            </a:r>
            <a:r>
              <a:rPr lang="ru-RU" sz="1700" dirty="0"/>
              <a:t> </a:t>
            </a:r>
            <a:r>
              <a:rPr lang="ru-RU" sz="1700" b="1" dirty="0"/>
              <a:t> </a:t>
            </a:r>
            <a:r>
              <a:rPr lang="ru-RU" sz="1700" dirty="0" err="1"/>
              <a:t>указује</a:t>
            </a:r>
            <a:r>
              <a:rPr lang="ru-RU" sz="1700" dirty="0"/>
              <a:t> на </a:t>
            </a:r>
            <a:r>
              <a:rPr lang="ru-RU" sz="1700" dirty="0" err="1"/>
              <a:t>хроничне</a:t>
            </a:r>
            <a:r>
              <a:rPr lang="ru-RU" sz="1700" dirty="0"/>
              <a:t> </a:t>
            </a:r>
            <a:r>
              <a:rPr lang="ru-RU" sz="1700" dirty="0" err="1"/>
              <a:t>запаљенске</a:t>
            </a:r>
            <a:r>
              <a:rPr lang="ru-RU" sz="1700" dirty="0"/>
              <a:t> </a:t>
            </a:r>
            <a:r>
              <a:rPr lang="ru-RU" sz="1700" dirty="0" err="1"/>
              <a:t>болести</a:t>
            </a:r>
            <a:r>
              <a:rPr lang="ru-RU" sz="1700" dirty="0"/>
              <a:t> органа за </a:t>
            </a:r>
            <a:r>
              <a:rPr lang="ru-RU" sz="1700" dirty="0" err="1"/>
              <a:t>дисање</a:t>
            </a:r>
            <a:endParaRPr lang="ru-RU" sz="1700" dirty="0"/>
          </a:p>
          <a:p>
            <a:pPr lvl="1"/>
            <a:r>
              <a:rPr lang="sr-Cyrl-RS" dirty="0"/>
              <a:t>Таложење испљувка у три слоја (гнојав, серозан, пенушав) среће се код брохиектазија.</a:t>
            </a:r>
          </a:p>
          <a:p>
            <a:pPr lvl="1"/>
            <a:r>
              <a:rPr lang="sr-Cyrl-RS" dirty="0"/>
              <a:t>Код апцеса плућа испљувак је обилан, неугодог мириса и таложи се у два слоја (густ, гнојав).</a:t>
            </a:r>
          </a:p>
          <a:p>
            <a:pPr lvl="1"/>
            <a:r>
              <a:rPr lang="sr-Cyrl-RS" dirty="0"/>
              <a:t>Боја испљувка може да укаже на одређену болест (малинаст код карцинома, пенушав и светло црвен у едему плућа, тамно црвен у инфаркту плућа, смеђ и прљаво зелен код гангрене плућа). </a:t>
            </a:r>
          </a:p>
        </p:txBody>
      </p:sp>
    </p:spTree>
    <p:extLst>
      <p:ext uri="{BB962C8B-B14F-4D97-AF65-F5344CB8AC3E}">
        <p14:creationId xmlns:p14="http://schemas.microsoft.com/office/powerpoint/2010/main" val="19933918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Респираторни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56267"/>
            <a:ext cx="8596668" cy="4585095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БОЛ У ГРУДНОМ КОШУ</a:t>
            </a:r>
          </a:p>
          <a:p>
            <a:pPr lvl="1"/>
            <a:r>
              <a:rPr lang="ru-RU" dirty="0" err="1"/>
              <a:t>болести</a:t>
            </a:r>
            <a:r>
              <a:rPr lang="ru-RU" dirty="0"/>
              <a:t> </a:t>
            </a:r>
            <a:r>
              <a:rPr lang="ru-RU" dirty="0" err="1"/>
              <a:t>зида</a:t>
            </a:r>
            <a:r>
              <a:rPr lang="ru-RU" dirty="0"/>
              <a:t> </a:t>
            </a:r>
            <a:r>
              <a:rPr lang="ru-RU" dirty="0" err="1"/>
              <a:t>грудног</a:t>
            </a:r>
            <a:r>
              <a:rPr lang="ru-RU" dirty="0"/>
              <a:t> коша - </a:t>
            </a:r>
            <a:r>
              <a:rPr lang="ru-RU" dirty="0" err="1"/>
              <a:t>повреда</a:t>
            </a:r>
            <a:r>
              <a:rPr lang="ru-RU" dirty="0"/>
              <a:t>, </a:t>
            </a:r>
            <a:r>
              <a:rPr lang="ru-RU" dirty="0" err="1"/>
              <a:t>траума</a:t>
            </a:r>
            <a:r>
              <a:rPr lang="ru-RU" dirty="0"/>
              <a:t>, </a:t>
            </a:r>
            <a:r>
              <a:rPr lang="ru-RU" dirty="0" err="1"/>
              <a:t>лезије</a:t>
            </a:r>
            <a:r>
              <a:rPr lang="ru-RU" dirty="0"/>
              <a:t>/неоплазме на кожи, </a:t>
            </a:r>
            <a:r>
              <a:rPr lang="ru-RU" dirty="0" err="1"/>
              <a:t>поткожном</a:t>
            </a:r>
            <a:r>
              <a:rPr lang="ru-RU" dirty="0"/>
              <a:t> </a:t>
            </a:r>
            <a:r>
              <a:rPr lang="ru-RU" dirty="0" err="1"/>
              <a:t>ткиву</a:t>
            </a:r>
            <a:r>
              <a:rPr lang="ru-RU" dirty="0"/>
              <a:t>, </a:t>
            </a:r>
            <a:r>
              <a:rPr lang="ru-RU" dirty="0" err="1"/>
              <a:t>мишићима</a:t>
            </a:r>
            <a:r>
              <a:rPr lang="ru-RU" dirty="0"/>
              <a:t>, костима, </a:t>
            </a:r>
            <a:r>
              <a:rPr lang="ru-RU" dirty="0" err="1"/>
              <a:t>нервима</a:t>
            </a:r>
            <a:r>
              <a:rPr lang="ru-RU" dirty="0"/>
              <a:t> и </a:t>
            </a:r>
            <a:r>
              <a:rPr lang="ru-RU" dirty="0" err="1"/>
              <a:t>дојкама</a:t>
            </a:r>
            <a:endParaRPr lang="ru-RU" dirty="0"/>
          </a:p>
          <a:p>
            <a:pPr lvl="1"/>
            <a:r>
              <a:rPr lang="ru-RU" dirty="0" err="1"/>
              <a:t>болести</a:t>
            </a:r>
            <a:r>
              <a:rPr lang="ru-RU" dirty="0"/>
              <a:t> органа за </a:t>
            </a:r>
            <a:r>
              <a:rPr lang="ru-RU" dirty="0" err="1"/>
              <a:t>дисање</a:t>
            </a:r>
            <a:endParaRPr lang="ru-RU" dirty="0"/>
          </a:p>
          <a:p>
            <a:pPr lvl="1"/>
            <a:r>
              <a:rPr lang="ru-RU" dirty="0" err="1"/>
              <a:t>болести</a:t>
            </a:r>
            <a:r>
              <a:rPr lang="ru-RU" dirty="0"/>
              <a:t> </a:t>
            </a:r>
            <a:r>
              <a:rPr lang="ru-RU" dirty="0" err="1"/>
              <a:t>срца</a:t>
            </a:r>
            <a:r>
              <a:rPr lang="ru-RU" dirty="0"/>
              <a:t> и </a:t>
            </a:r>
            <a:r>
              <a:rPr lang="ru-RU" dirty="0" err="1"/>
              <a:t>крвних</a:t>
            </a:r>
            <a:r>
              <a:rPr lang="ru-RU" dirty="0"/>
              <a:t> </a:t>
            </a:r>
            <a:r>
              <a:rPr lang="ru-RU" dirty="0" err="1"/>
              <a:t>судова</a:t>
            </a:r>
            <a:r>
              <a:rPr lang="ru-RU" dirty="0"/>
              <a:t> </a:t>
            </a:r>
          </a:p>
          <a:p>
            <a:endParaRPr lang="ru-RU" dirty="0"/>
          </a:p>
          <a:p>
            <a:r>
              <a:rPr lang="ru-RU" b="1" dirty="0"/>
              <a:t> Да ли </a:t>
            </a:r>
            <a:r>
              <a:rPr lang="ru-RU" b="1" dirty="0" err="1"/>
              <a:t>имате</a:t>
            </a:r>
            <a:r>
              <a:rPr lang="ru-RU" b="1" dirty="0"/>
              <a:t> </a:t>
            </a:r>
            <a:r>
              <a:rPr lang="ru-RU" b="1" dirty="0" err="1"/>
              <a:t>болове</a:t>
            </a:r>
            <a:r>
              <a:rPr lang="ru-RU" b="1" dirty="0"/>
              <a:t> у грудном кошу?</a:t>
            </a:r>
          </a:p>
          <a:p>
            <a:pPr lvl="1">
              <a:lnSpc>
                <a:spcPct val="80000"/>
              </a:lnSpc>
            </a:pP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како се бол јавља  (у напору, мировању, при покретима грудног коша)</a:t>
            </a:r>
            <a:endParaRPr lang="sr-Latn-C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пропагација бола</a:t>
            </a:r>
          </a:p>
          <a:p>
            <a:pPr lvl="1">
              <a:lnSpc>
                <a:spcPct val="80000"/>
              </a:lnSpc>
            </a:pPr>
            <a:r>
              <a:rPr lang="sr-Latn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карактер бола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( у виду стезања, жарења, пробода)</a:t>
            </a:r>
            <a:endParaRPr lang="sr-Latn-C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интензитет бола</a:t>
            </a:r>
          </a:p>
          <a:p>
            <a:pPr lvl="1">
              <a:lnSpc>
                <a:spcPct val="80000"/>
              </a:lnSpc>
            </a:pPr>
            <a:r>
              <a:rPr lang="sr-Latn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дужина трајања бола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sr-Latn-C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престанак бола (спонтано, узимање нитроглицерина)</a:t>
            </a:r>
            <a:endParaRPr lang="sr-Cyrl-R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/>
            <a:endParaRPr lang="ru-RU" dirty="0"/>
          </a:p>
          <a:p>
            <a:r>
              <a:rPr lang="ru-RU" b="1" dirty="0"/>
              <a:t>Да ли се </a:t>
            </a:r>
            <a:r>
              <a:rPr lang="ru-RU" b="1" dirty="0" err="1"/>
              <a:t>болови</a:t>
            </a:r>
            <a:r>
              <a:rPr lang="ru-RU" b="1" dirty="0"/>
              <a:t> </a:t>
            </a:r>
            <a:r>
              <a:rPr lang="ru-RU" b="1" dirty="0" err="1"/>
              <a:t>појачавају</a:t>
            </a:r>
            <a:r>
              <a:rPr lang="ru-RU" b="1" dirty="0"/>
              <a:t> при </a:t>
            </a:r>
            <a:r>
              <a:rPr lang="ru-RU" b="1" dirty="0" err="1"/>
              <a:t>дисању</a:t>
            </a:r>
            <a:r>
              <a:rPr lang="ru-RU" b="1" dirty="0"/>
              <a:t> и </a:t>
            </a:r>
            <a:r>
              <a:rPr lang="ru-RU" b="1" dirty="0" err="1"/>
              <a:t>кашљу</a:t>
            </a:r>
            <a:r>
              <a:rPr lang="ru-RU" b="1" dirty="0"/>
              <a:t>?</a:t>
            </a:r>
          </a:p>
          <a:p>
            <a:pPr lvl="1"/>
            <a:r>
              <a:rPr lang="ru-RU" dirty="0"/>
              <a:t>	 </a:t>
            </a:r>
            <a:r>
              <a:rPr lang="ru-RU" dirty="0" err="1"/>
              <a:t>запаљење</a:t>
            </a:r>
            <a:r>
              <a:rPr lang="ru-RU" dirty="0"/>
              <a:t> </a:t>
            </a:r>
            <a:r>
              <a:rPr lang="ru-RU" dirty="0" err="1"/>
              <a:t>паријеталне</a:t>
            </a:r>
            <a:r>
              <a:rPr lang="ru-RU" dirty="0"/>
              <a:t> </a:t>
            </a:r>
            <a:r>
              <a:rPr lang="ru-RU" dirty="0" err="1"/>
              <a:t>плеуре</a:t>
            </a:r>
            <a:r>
              <a:rPr lang="ru-RU" dirty="0"/>
              <a:t> </a:t>
            </a:r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6622150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Кардиоваскуларни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334" y="1975041"/>
            <a:ext cx="8596668" cy="3880773"/>
          </a:xfrm>
        </p:spPr>
        <p:txBody>
          <a:bodyPr>
            <a:normAutofit/>
          </a:bodyPr>
          <a:lstStyle/>
          <a:p>
            <a:r>
              <a:rPr lang="ru-RU" dirty="0"/>
              <a:t>Код </a:t>
            </a:r>
            <a:r>
              <a:rPr lang="ru-RU" dirty="0" err="1"/>
              <a:t>болесника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срчаном</a:t>
            </a:r>
            <a:r>
              <a:rPr lang="ru-RU" dirty="0"/>
              <a:t> </a:t>
            </a:r>
            <a:r>
              <a:rPr lang="ru-RU" dirty="0" err="1"/>
              <a:t>слабошћу</a:t>
            </a:r>
            <a:r>
              <a:rPr lang="ru-RU" dirty="0"/>
              <a:t> </a:t>
            </a:r>
            <a:r>
              <a:rPr lang="ru-RU" dirty="0" err="1"/>
              <a:t>осећај</a:t>
            </a:r>
            <a:r>
              <a:rPr lang="ru-RU" dirty="0"/>
              <a:t> </a:t>
            </a:r>
            <a:r>
              <a:rPr lang="ru-RU" dirty="0" err="1"/>
              <a:t>недостака</a:t>
            </a:r>
            <a:r>
              <a:rPr lang="ru-RU" dirty="0"/>
              <a:t> </a:t>
            </a:r>
            <a:r>
              <a:rPr lang="ru-RU" dirty="0" err="1"/>
              <a:t>ваздуха</a:t>
            </a:r>
            <a:r>
              <a:rPr lang="ru-RU" dirty="0"/>
              <a:t> (</a:t>
            </a:r>
            <a:r>
              <a:rPr lang="ru-RU" dirty="0" err="1"/>
              <a:t>диспнеје</a:t>
            </a:r>
            <a:r>
              <a:rPr lang="ru-RU" dirty="0"/>
              <a:t>)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један</a:t>
            </a:r>
            <a:r>
              <a:rPr lang="ru-RU" dirty="0"/>
              <a:t> од </a:t>
            </a:r>
            <a:r>
              <a:rPr lang="ru-RU" dirty="0" err="1"/>
              <a:t>главних</a:t>
            </a:r>
            <a:r>
              <a:rPr lang="ru-RU" dirty="0"/>
              <a:t> симптома и </a:t>
            </a:r>
            <a:r>
              <a:rPr lang="ru-RU" dirty="0" err="1"/>
              <a:t>тежина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 се </a:t>
            </a:r>
            <a:r>
              <a:rPr lang="ru-RU" dirty="0" err="1"/>
              <a:t>карактерише</a:t>
            </a:r>
            <a:r>
              <a:rPr lang="ru-RU" dirty="0"/>
              <a:t> </a:t>
            </a:r>
            <a:r>
              <a:rPr lang="ru-RU" dirty="0" err="1"/>
              <a:t>према</a:t>
            </a:r>
            <a:r>
              <a:rPr lang="ru-RU" dirty="0"/>
              <a:t> </a:t>
            </a:r>
            <a:r>
              <a:rPr lang="ru-RU" dirty="0" err="1"/>
              <a:t>степену</a:t>
            </a:r>
            <a:r>
              <a:rPr lang="ru-RU" dirty="0"/>
              <a:t> </a:t>
            </a:r>
            <a:r>
              <a:rPr lang="ru-RU" dirty="0" err="1"/>
              <a:t>оптерећења</a:t>
            </a:r>
            <a:r>
              <a:rPr lang="ru-RU" dirty="0"/>
              <a:t> </a:t>
            </a:r>
            <a:r>
              <a:rPr lang="ru-RU" dirty="0" err="1"/>
              <a:t>када</a:t>
            </a:r>
            <a:r>
              <a:rPr lang="ru-RU" dirty="0"/>
              <a:t> се </a:t>
            </a:r>
            <a:r>
              <a:rPr lang="ru-RU" dirty="0" err="1"/>
              <a:t>диспнеја</a:t>
            </a:r>
            <a:r>
              <a:rPr lang="ru-RU" dirty="0"/>
              <a:t> </a:t>
            </a:r>
            <a:r>
              <a:rPr lang="ru-RU" dirty="0" err="1"/>
              <a:t>јавља</a:t>
            </a:r>
            <a:r>
              <a:rPr lang="ru-RU" dirty="0"/>
              <a:t> (</a:t>
            </a:r>
            <a:r>
              <a:rPr lang="sr-Latn-RS" dirty="0"/>
              <a:t>NYHA </a:t>
            </a:r>
            <a:r>
              <a:rPr lang="sr-Cyrl-RS" dirty="0"/>
              <a:t>класификација). </a:t>
            </a:r>
          </a:p>
          <a:p>
            <a:pPr lvl="1"/>
            <a:r>
              <a:rPr lang="ru-RU" dirty="0" err="1"/>
              <a:t>Осећај</a:t>
            </a:r>
            <a:r>
              <a:rPr lang="ru-RU" dirty="0"/>
              <a:t> недостатка </a:t>
            </a:r>
            <a:r>
              <a:rPr lang="ru-RU" dirty="0" err="1"/>
              <a:t>ваздуха</a:t>
            </a:r>
            <a:r>
              <a:rPr lang="ru-RU" dirty="0"/>
              <a:t> се </a:t>
            </a:r>
            <a:r>
              <a:rPr lang="ru-RU" dirty="0" err="1"/>
              <a:t>најпре</a:t>
            </a:r>
            <a:r>
              <a:rPr lang="ru-RU" dirty="0"/>
              <a:t> </a:t>
            </a:r>
            <a:r>
              <a:rPr lang="ru-RU" dirty="0" err="1"/>
              <a:t>јавља</a:t>
            </a:r>
            <a:r>
              <a:rPr lang="ru-RU" dirty="0"/>
              <a:t> у </a:t>
            </a:r>
            <a:r>
              <a:rPr lang="sr-Cyrl-RS" dirty="0"/>
              <a:t>већем </a:t>
            </a:r>
            <a:r>
              <a:rPr lang="ru-RU" dirty="0"/>
              <a:t>напору (</a:t>
            </a:r>
            <a:r>
              <a:rPr lang="sr-Latn-RS" dirty="0"/>
              <a:t>NYHA I), </a:t>
            </a:r>
            <a:r>
              <a:rPr lang="ru-RU" dirty="0"/>
              <a:t>а у </a:t>
            </a:r>
            <a:r>
              <a:rPr lang="ru-RU" dirty="0" err="1"/>
              <a:t>најтежим</a:t>
            </a:r>
            <a:r>
              <a:rPr lang="ru-RU" dirty="0"/>
              <a:t> </a:t>
            </a:r>
            <a:r>
              <a:rPr lang="ru-RU" dirty="0" err="1"/>
              <a:t>случајевима</a:t>
            </a:r>
            <a:r>
              <a:rPr lang="ru-RU" dirty="0"/>
              <a:t> и у </a:t>
            </a:r>
            <a:r>
              <a:rPr lang="ru-RU" dirty="0" err="1"/>
              <a:t>мировању</a:t>
            </a:r>
            <a:r>
              <a:rPr lang="ru-RU" dirty="0"/>
              <a:t> (</a:t>
            </a:r>
            <a:r>
              <a:rPr lang="sr-Latn-RS" dirty="0"/>
              <a:t>NYHA IV)</a:t>
            </a:r>
            <a:r>
              <a:rPr lang="ru-RU" dirty="0"/>
              <a:t>.</a:t>
            </a:r>
          </a:p>
          <a:p>
            <a:pPr lvl="1"/>
            <a:r>
              <a:rPr lang="ru-RU" dirty="0" err="1"/>
              <a:t>Отежан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и </a:t>
            </a:r>
            <a:r>
              <a:rPr lang="ru-RU" dirty="0" err="1"/>
              <a:t>иснпиријум</a:t>
            </a:r>
            <a:r>
              <a:rPr lang="ru-RU" dirty="0"/>
              <a:t> и </a:t>
            </a:r>
            <a:r>
              <a:rPr lang="ru-RU" dirty="0" err="1"/>
              <a:t>експиријум</a:t>
            </a:r>
            <a:r>
              <a:rPr lang="ru-RU" dirty="0"/>
              <a:t>.</a:t>
            </a:r>
          </a:p>
          <a:p>
            <a:pPr lvl="1"/>
            <a:r>
              <a:rPr lang="ru-RU" dirty="0" err="1"/>
              <a:t>Ортопнеја</a:t>
            </a:r>
            <a:r>
              <a:rPr lang="ru-RU" dirty="0"/>
              <a:t>, </a:t>
            </a:r>
            <a:r>
              <a:rPr lang="ru-RU" dirty="0" err="1"/>
              <a:t>немогућност</a:t>
            </a:r>
            <a:r>
              <a:rPr lang="ru-RU" dirty="0"/>
              <a:t> да се лежи на равном </a:t>
            </a:r>
            <a:r>
              <a:rPr lang="ru-RU" dirty="0" err="1"/>
              <a:t>услед</a:t>
            </a:r>
            <a:r>
              <a:rPr lang="ru-RU" dirty="0"/>
              <a:t> </a:t>
            </a:r>
            <a:r>
              <a:rPr lang="ru-RU" dirty="0" err="1"/>
              <a:t>интензивирања</a:t>
            </a:r>
            <a:r>
              <a:rPr lang="ru-RU" dirty="0"/>
              <a:t> </a:t>
            </a:r>
            <a:r>
              <a:rPr lang="ru-RU" dirty="0" err="1"/>
              <a:t>осећаја</a:t>
            </a:r>
            <a:r>
              <a:rPr lang="ru-RU" dirty="0"/>
              <a:t> недостатка </a:t>
            </a:r>
            <a:r>
              <a:rPr lang="ru-RU" dirty="0" err="1"/>
              <a:t>ваздуха</a:t>
            </a:r>
            <a:r>
              <a:rPr lang="ru-RU" dirty="0"/>
              <a:t>, </a:t>
            </a:r>
            <a:r>
              <a:rPr lang="ru-RU" dirty="0" err="1"/>
              <a:t>пацијент</a:t>
            </a:r>
            <a:r>
              <a:rPr lang="ru-RU" dirty="0"/>
              <a:t> проводи </a:t>
            </a:r>
            <a:r>
              <a:rPr lang="ru-RU" dirty="0" err="1"/>
              <a:t>ноћ</a:t>
            </a:r>
            <a:r>
              <a:rPr lang="ru-RU" dirty="0"/>
              <a:t> у </a:t>
            </a:r>
            <a:r>
              <a:rPr lang="ru-RU" dirty="0" err="1"/>
              <a:t>седећем</a:t>
            </a:r>
            <a:r>
              <a:rPr lang="ru-RU" dirty="0"/>
              <a:t> </a:t>
            </a:r>
            <a:r>
              <a:rPr lang="ru-RU" dirty="0" err="1"/>
              <a:t>положају</a:t>
            </a:r>
            <a:r>
              <a:rPr lang="ru-RU" dirty="0"/>
              <a:t>.</a:t>
            </a:r>
          </a:p>
          <a:p>
            <a:pPr lvl="1"/>
            <a:r>
              <a:rPr lang="ru-RU" dirty="0"/>
              <a:t>Напади </a:t>
            </a:r>
            <a:r>
              <a:rPr lang="ru-RU" dirty="0" err="1"/>
              <a:t>ноћног</a:t>
            </a:r>
            <a:r>
              <a:rPr lang="ru-RU" dirty="0"/>
              <a:t> </a:t>
            </a:r>
            <a:r>
              <a:rPr lang="ru-RU" dirty="0" err="1"/>
              <a:t>гушења</a:t>
            </a:r>
            <a:r>
              <a:rPr lang="ru-RU" dirty="0"/>
              <a:t> – </a:t>
            </a:r>
            <a:r>
              <a:rPr lang="ru-RU" dirty="0" err="1"/>
              <a:t>пароскизмална</a:t>
            </a:r>
            <a:r>
              <a:rPr lang="ru-RU" dirty="0"/>
              <a:t> </a:t>
            </a:r>
            <a:r>
              <a:rPr lang="ru-RU" dirty="0" err="1"/>
              <a:t>ноћна</a:t>
            </a:r>
            <a:r>
              <a:rPr lang="ru-RU" dirty="0"/>
              <a:t> </a:t>
            </a:r>
            <a:r>
              <a:rPr lang="ru-RU" dirty="0" err="1"/>
              <a:t>диспнеја</a:t>
            </a:r>
            <a:r>
              <a:rPr lang="ru-RU" dirty="0"/>
              <a:t>.</a:t>
            </a:r>
          </a:p>
          <a:p>
            <a:pPr lvl="1"/>
            <a:r>
              <a:rPr lang="ru-RU" dirty="0"/>
              <a:t>Едем </a:t>
            </a:r>
            <a:r>
              <a:rPr lang="ru-RU" dirty="0" err="1"/>
              <a:t>плућа</a:t>
            </a:r>
            <a:r>
              <a:rPr lang="ru-RU" dirty="0"/>
              <a:t> – </a:t>
            </a:r>
            <a:r>
              <a:rPr lang="ru-RU" dirty="0" err="1"/>
              <a:t>најтежи</a:t>
            </a:r>
            <a:r>
              <a:rPr lang="ru-RU" dirty="0"/>
              <a:t> степен </a:t>
            </a:r>
            <a:r>
              <a:rPr lang="ru-RU" dirty="0" err="1"/>
              <a:t>срчане</a:t>
            </a:r>
            <a:r>
              <a:rPr lang="ru-RU" dirty="0"/>
              <a:t> слабости, </a:t>
            </a:r>
            <a:r>
              <a:rPr lang="ru-RU" dirty="0" err="1"/>
              <a:t>услед</a:t>
            </a:r>
            <a:r>
              <a:rPr lang="ru-RU" dirty="0"/>
              <a:t> </a:t>
            </a:r>
            <a:r>
              <a:rPr lang="ru-RU" dirty="0" err="1"/>
              <a:t>накупљања</a:t>
            </a:r>
            <a:r>
              <a:rPr lang="ru-RU" dirty="0"/>
              <a:t> </a:t>
            </a:r>
            <a:r>
              <a:rPr lang="ru-RU" dirty="0" err="1"/>
              <a:t>течно</a:t>
            </a:r>
            <a:r>
              <a:rPr lang="sr-Cyrl-RS" dirty="0"/>
              <a:t>с</a:t>
            </a:r>
            <a:r>
              <a:rPr lang="ru-RU" dirty="0" err="1"/>
              <a:t>ти</a:t>
            </a:r>
            <a:r>
              <a:rPr lang="ru-RU" dirty="0"/>
              <a:t> у </a:t>
            </a:r>
            <a:r>
              <a:rPr lang="ru-RU" dirty="0" err="1"/>
              <a:t>плућним</a:t>
            </a:r>
            <a:r>
              <a:rPr lang="ru-RU" dirty="0"/>
              <a:t> </a:t>
            </a:r>
            <a:r>
              <a:rPr lang="ru-RU" dirty="0" err="1"/>
              <a:t>алвеолама</a:t>
            </a:r>
            <a:r>
              <a:rPr lang="ru-RU" dirty="0"/>
              <a:t> </a:t>
            </a:r>
            <a:r>
              <a:rPr lang="ru-RU" dirty="0" err="1"/>
              <a:t>болесник</a:t>
            </a:r>
            <a:r>
              <a:rPr lang="ru-RU" dirty="0"/>
              <a:t> </a:t>
            </a:r>
            <a:r>
              <a:rPr lang="ru-RU" dirty="0" err="1"/>
              <a:t>осећа</a:t>
            </a:r>
            <a:r>
              <a:rPr lang="ru-RU" dirty="0"/>
              <a:t> </a:t>
            </a:r>
            <a:r>
              <a:rPr lang="ru-RU" dirty="0" err="1"/>
              <a:t>гушење</a:t>
            </a:r>
            <a:r>
              <a:rPr lang="ru-RU" dirty="0"/>
              <a:t>, </a:t>
            </a:r>
            <a:r>
              <a:rPr lang="ru-RU" dirty="0" err="1"/>
              <a:t>кашаљ</a:t>
            </a:r>
            <a:r>
              <a:rPr lang="ru-RU" dirty="0"/>
              <a:t>, </a:t>
            </a:r>
            <a:r>
              <a:rPr lang="ru-RU" dirty="0" err="1"/>
              <a:t>искашљавање</a:t>
            </a:r>
            <a:r>
              <a:rPr lang="ru-RU" dirty="0"/>
              <a:t> </a:t>
            </a:r>
            <a:r>
              <a:rPr lang="ru-RU" dirty="0" err="1"/>
              <a:t>пенушавог</a:t>
            </a:r>
            <a:r>
              <a:rPr lang="ru-RU" dirty="0"/>
              <a:t>, </a:t>
            </a:r>
            <a:r>
              <a:rPr lang="ru-RU" dirty="0" err="1"/>
              <a:t>сукрвичавог</a:t>
            </a:r>
            <a:r>
              <a:rPr lang="ru-RU" dirty="0"/>
              <a:t> </a:t>
            </a:r>
            <a:r>
              <a:rPr lang="ru-RU" dirty="0" err="1"/>
              <a:t>испљувка</a:t>
            </a:r>
            <a:r>
              <a:rPr lang="ru-RU" dirty="0"/>
              <a:t>, </a:t>
            </a:r>
            <a:r>
              <a:rPr lang="ru-RU" dirty="0" err="1"/>
              <a:t>уплашен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и </a:t>
            </a:r>
            <a:r>
              <a:rPr lang="ru-RU" dirty="0" err="1"/>
              <a:t>узнемирен</a:t>
            </a:r>
            <a:r>
              <a:rPr lang="ru-RU" dirty="0"/>
              <a:t>.</a:t>
            </a:r>
          </a:p>
          <a:p>
            <a:pPr lvl="1"/>
            <a:endParaRPr lang="ru-RU" dirty="0"/>
          </a:p>
          <a:p>
            <a:endParaRPr lang="sr-Cyrl-R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3002" y="1930400"/>
            <a:ext cx="3183489" cy="36861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9180" y="5616544"/>
            <a:ext cx="1957311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544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Кардиоваскуларни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71600"/>
            <a:ext cx="7925006" cy="518159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</a:pPr>
            <a:r>
              <a:rPr lang="sr-Latn-CS" altLang="sr-Latn-RS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Да ли имате бол иза грудне кости?</a:t>
            </a:r>
            <a:r>
              <a:rPr lang="sr-Cyrl-RS" altLang="sr-Latn-RS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sr-Cyrl-RS" altLang="sr-Latn-RS" sz="1900" dirty="0">
                <a:solidFill>
                  <a:schemeClr val="tx2"/>
                </a:solidFill>
                <a:latin typeface="Times New Roman" panose="02020603050405020304" pitchFamily="18" charset="0"/>
              </a:rPr>
              <a:t>(ангина пекторис, акутни ифаркт миокарда, дисекција аорте, плућна емболија, перикардитис, мишићно-коштани бол)</a:t>
            </a:r>
            <a:endParaRPr lang="sr-Latn-CS" altLang="sr-Latn-RS" sz="19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локализација бола</a:t>
            </a: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како се бол јавља  (у напору, мировању, при покретима грудног коша)</a:t>
            </a:r>
            <a:endParaRPr lang="sr-Latn-C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пропагација бола</a:t>
            </a: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карактер бола</a:t>
            </a: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( у виду стезања, жарења, пробода)</a:t>
            </a:r>
            <a:endParaRPr lang="sr-Latn-C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интензитет бола</a:t>
            </a: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дужина трајања бола</a:t>
            </a: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sr-Latn-C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престанак бола (спонтано, узимање нитроглицерина)</a:t>
            </a:r>
            <a:endParaRPr lang="sr-Cyrl-R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sr-Cyrl-R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sr-Latn-RS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Да ли </a:t>
            </a:r>
            <a:r>
              <a:rPr lang="ru-RU" altLang="sr-Latn-RS" sz="22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имате</a:t>
            </a:r>
            <a:r>
              <a:rPr lang="ru-RU" altLang="sr-Latn-RS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 бол у </a:t>
            </a:r>
            <a:r>
              <a:rPr lang="ru-RU" altLang="sr-Latn-RS" sz="22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ногама</a:t>
            </a:r>
            <a:r>
              <a:rPr lang="ru-RU" altLang="sr-Latn-RS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?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локализација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како се бол јавља (у напору, мировању, коју дистанцу пацијент може да прође до настанка бола)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каракатер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интензитет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дужина трајања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како преестаје</a:t>
            </a:r>
          </a:p>
          <a:p>
            <a:pPr>
              <a:lnSpc>
                <a:spcPct val="80000"/>
              </a:lnSpc>
            </a:pPr>
            <a:endParaRPr lang="sr-Cyrl-RS" dirty="0">
              <a:solidFill>
                <a:schemeClr val="tx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2340" y="1540935"/>
            <a:ext cx="3589660" cy="4042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134600" y="534630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00" dirty="0"/>
              <a:t>Frank Netter</a:t>
            </a:r>
            <a:endParaRPr lang="sr-Cyrl-RS" sz="1400" dirty="0"/>
          </a:p>
        </p:txBody>
      </p:sp>
    </p:spTree>
    <p:extLst>
      <p:ext uri="{BB962C8B-B14F-4D97-AF65-F5344CB8AC3E}">
        <p14:creationId xmlns:p14="http://schemas.microsoft.com/office/powerpoint/2010/main" val="174485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Кардиоваскуларни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18733"/>
            <a:ext cx="8596668" cy="4322629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sr-Latn-CS" altLang="sr-Latn-RS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 Да ли имате отоке на ногама?</a:t>
            </a: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једнострано или обострано</a:t>
            </a: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(срчана слабост, варикозитети ногу, запаљење вена ногу)</a:t>
            </a:r>
            <a:endParaRPr lang="sr-Latn-C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sr-Latn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ујутру, увече, током целог дана</a:t>
            </a:r>
            <a:endParaRPr lang="sr-Cyrl-R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sr-Cyrl-RS" altLang="sr-Latn-RS" sz="22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sr-Cyrl-RS" altLang="sr-Latn-RS" sz="2200" dirty="0">
                <a:solidFill>
                  <a:schemeClr val="tx2"/>
                </a:solidFill>
                <a:latin typeface="Times New Roman" panose="02020603050405020304" pitchFamily="18" charset="0"/>
              </a:rPr>
              <a:t>Да ли осећате прескакање или лупање срца?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sr-Cyrl-RS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(прескоци срца, напади тахикардије, нервоза, хипертироза, анемија, лекови…)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како се јавља (изненада, постепено)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поремећаји стања свести (губитак свести, вртоглавица)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дужина трајања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престанак тегоба</a:t>
            </a:r>
          </a:p>
          <a:p>
            <a:pPr lvl="1">
              <a:lnSpc>
                <a:spcPct val="80000"/>
              </a:lnSpc>
            </a:pPr>
            <a:r>
              <a:rPr lang="sr-Cyrl-R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учесталост</a:t>
            </a:r>
          </a:p>
          <a:p>
            <a:pPr lvl="1">
              <a:lnSpc>
                <a:spcPct val="80000"/>
              </a:lnSpc>
            </a:pPr>
            <a:endParaRPr lang="sr-Latn-CS" altLang="sr-Latn-RS" sz="2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4390930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ГАСТРОИНТЕСТИНАЛНИ СИСТЕМ</a:t>
            </a:r>
            <a:br>
              <a:rPr lang="sr-Cyrl-RS" dirty="0"/>
            </a:br>
            <a:endParaRPr lang="sr-Cyrl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90133"/>
            <a:ext cx="8596668" cy="536786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sr-Latn-CS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Да ли имате добар апетит или не?</a:t>
            </a:r>
            <a:endParaRPr lang="sr-Cyrl-RS" altLang="sr-Latn-R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914400" lvl="2" indent="0">
              <a:lnSpc>
                <a:spcPct val="80000"/>
              </a:lnSpc>
              <a:buNone/>
            </a:pPr>
            <a:r>
              <a:rPr lang="ru-RU" altLang="sr-Latn-RS" sz="18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Анорексија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-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губитак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или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смањење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осећаја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глади -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гастритис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неоплазме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желуца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панкреаса,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црева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ентеритис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колитис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депресија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болести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зависности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бубрежна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инсуфицијенција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срчана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sz="17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инсуфицијенција</a:t>
            </a:r>
            <a:r>
              <a:rPr lang="ru-RU" altLang="sr-Latn-RS" sz="1700" dirty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endParaRPr lang="sr-Cyrl-R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Да ли </a:t>
            </a:r>
            <a:r>
              <a:rPr lang="ru-RU" altLang="sr-Latn-RS" b="1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имате</a:t>
            </a: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b="1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сметње</a:t>
            </a: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b="1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болове</a:t>
            </a: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 при </a:t>
            </a:r>
            <a:r>
              <a:rPr lang="ru-RU" altLang="sr-Latn-RS" b="1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гутању</a:t>
            </a: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b="1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хране</a:t>
            </a:r>
            <a:r>
              <a:rPr lang="ru-RU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? 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Дисфагија - отежано гутање хране и течности, лезије у устима,  увећање вратних лимфних жлезда, запаљење штитасте жлезде,  мијастенија гравис,  тровање оловом,  алкохолом,  обољења једњака</a:t>
            </a:r>
            <a:r>
              <a:rPr lang="sr-Latn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(спазам једњака), обољења вратног дела кичме</a:t>
            </a:r>
            <a:r>
              <a:rPr lang="sr-Latn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indent="-285750">
              <a:lnSpc>
                <a:spcPct val="80000"/>
              </a:lnSpc>
            </a:pPr>
            <a:r>
              <a:rPr lang="sr-Latn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Latn-CS" altLang="sr-Latn-RS" b="1" dirty="0">
                <a:solidFill>
                  <a:schemeClr val="tx2"/>
                </a:solidFill>
                <a:latin typeface="Times New Roman" panose="02020603050405020304" pitchFamily="18" charset="0"/>
              </a:rPr>
              <a:t>Да ли имате муку, гађење и повраћање?</a:t>
            </a:r>
            <a:endParaRPr lang="sr-Cyrl-RS" altLang="sr-Latn-R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	Диспепсија - осећај непријатности у желуцу након узимања хране - хиперацидитет желудачног садржаја, обољења желуца, обољења танког црева, обољења дебелог црева, неправилна исхрана 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	Горушица (</a:t>
            </a:r>
            <a:r>
              <a:rPr lang="sr-Latn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pyrosis)</a:t>
            </a:r>
            <a:r>
              <a:rPr lang="sr-Cyrl-R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- осећај паљења или печења иза грудне кости, хронично запаљење желуца, запаљење слузнице једњака, улкусна болест , рефлуксна болест.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	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Повраћање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-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болести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желуца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танког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црева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дебелог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црева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, панкреаса.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	Какав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је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састав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и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боја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поврћеног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садржаја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(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несварена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храна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, секрет,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присмесе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жучи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тамно-црн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sr-Latn-RS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садржај</a:t>
            </a:r>
            <a:r>
              <a:rPr lang="ru-RU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)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sr-Latn-CS" altLang="sr-Latn-R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1567020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ГАСТРОИНТЕСТИНАЛНИ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35667"/>
            <a:ext cx="6824133" cy="472440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болове</a:t>
            </a:r>
            <a:r>
              <a:rPr lang="ru-RU" dirty="0"/>
              <a:t> у </a:t>
            </a:r>
            <a:r>
              <a:rPr lang="ru-RU" dirty="0" err="1"/>
              <a:t>стомаку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локализација</a:t>
            </a:r>
            <a:r>
              <a:rPr lang="ru-RU" dirty="0"/>
              <a:t> бола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ширење</a:t>
            </a:r>
            <a:r>
              <a:rPr lang="ru-RU" dirty="0"/>
              <a:t> бола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карактер</a:t>
            </a:r>
            <a:r>
              <a:rPr lang="ru-RU" dirty="0"/>
              <a:t> бола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интензитет</a:t>
            </a:r>
            <a:r>
              <a:rPr lang="ru-RU" dirty="0"/>
              <a:t> бола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престанак</a:t>
            </a:r>
            <a:r>
              <a:rPr lang="ru-RU" dirty="0"/>
              <a:t> бола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временски</a:t>
            </a:r>
            <a:r>
              <a:rPr lang="ru-RU" dirty="0"/>
              <a:t> период </a:t>
            </a:r>
            <a:r>
              <a:rPr lang="ru-RU" dirty="0" err="1"/>
              <a:t>када</a:t>
            </a:r>
            <a:r>
              <a:rPr lang="ru-RU" dirty="0"/>
              <a:t> се бол </a:t>
            </a:r>
            <a:r>
              <a:rPr lang="ru-RU" dirty="0" err="1"/>
              <a:t>јавља</a:t>
            </a:r>
            <a:endParaRPr lang="ru-RU" dirty="0"/>
          </a:p>
          <a:p>
            <a:endParaRPr lang="ru-RU" dirty="0"/>
          </a:p>
          <a:p>
            <a:r>
              <a:rPr lang="ru-RU" dirty="0"/>
              <a:t>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уредну</a:t>
            </a:r>
            <a:r>
              <a:rPr lang="ru-RU" dirty="0"/>
              <a:t> столицу?</a:t>
            </a:r>
          </a:p>
          <a:p>
            <a:pPr lvl="1"/>
            <a:r>
              <a:rPr lang="sr-Cyrl-RS" dirty="0"/>
              <a:t>Дијареја – улестале, ретке столице. Изазивају је акутна (вирусни гастроентеритиси, алергија на храну, стафилококне инфекције, тровање тешким металима...), хронична (малигне неоплазме црева, туберкулоза црева, хронични панкреатитис, улцерозни колитис, Кронова болест, амилоидоза...) </a:t>
            </a:r>
          </a:p>
          <a:p>
            <a:pPr lvl="1"/>
            <a:r>
              <a:rPr lang="sr-Cyrl-RS" dirty="0"/>
              <a:t>Опстипација (затвор)</a:t>
            </a:r>
          </a:p>
          <a:p>
            <a:pPr lvl="1"/>
            <a:r>
              <a:rPr lang="sr-Cyrl-RS" dirty="0"/>
              <a:t>Појава крви или слузи у столици</a:t>
            </a:r>
          </a:p>
          <a:p>
            <a:pPr marL="457200" lvl="1" indent="0">
              <a:buNone/>
            </a:pPr>
            <a:r>
              <a:rPr lang="sr-Cyrl-RS" b="1" dirty="0"/>
              <a:t>Мелена</a:t>
            </a:r>
            <a:r>
              <a:rPr lang="sr-Cyrl-RS" dirty="0"/>
              <a:t> – појаве црне, ретке столице. </a:t>
            </a:r>
            <a:r>
              <a:rPr lang="sr-Cyrl-RS" b="1" dirty="0"/>
              <a:t>Хематохезија </a:t>
            </a:r>
            <a:r>
              <a:rPr lang="sr-Cyrl-RS" dirty="0"/>
              <a:t>– појаве свеже крви у столици.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166" t="16781" r="22797" b="4988"/>
          <a:stretch/>
        </p:blipFill>
        <p:spPr>
          <a:xfrm>
            <a:off x="8059034" y="1553633"/>
            <a:ext cx="3994145" cy="40174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66359" y="1701801"/>
            <a:ext cx="1330499" cy="9387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/>
              <a:t>Хепатитис,</a:t>
            </a:r>
          </a:p>
          <a:p>
            <a:r>
              <a:rPr lang="sr-Cyrl-RS" sz="1100" dirty="0"/>
              <a:t>Калкулоза жучне кесе,</a:t>
            </a:r>
          </a:p>
          <a:p>
            <a:r>
              <a:rPr lang="sr-Cyrl-RS" sz="1100" dirty="0"/>
              <a:t>Холангитис</a:t>
            </a:r>
          </a:p>
          <a:p>
            <a:r>
              <a:rPr lang="sr-Cyrl-RS" sz="1100" dirty="0"/>
              <a:t>Апцес јетре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19715" y="1821415"/>
            <a:ext cx="1317618" cy="6001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/>
              <a:t>Чир</a:t>
            </a:r>
          </a:p>
          <a:p>
            <a:r>
              <a:rPr lang="sr-Cyrl-RS" sz="1100" dirty="0"/>
              <a:t>Панкреатитис</a:t>
            </a:r>
          </a:p>
          <a:p>
            <a:r>
              <a:rPr lang="sr-Cyrl-RS" sz="1100" dirty="0"/>
              <a:t>езофагитис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60190" y="1799708"/>
            <a:ext cx="977810" cy="7694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/>
              <a:t>Инфаркт слезине</a:t>
            </a:r>
          </a:p>
          <a:p>
            <a:r>
              <a:rPr lang="sr-Cyrl-RS" sz="1100" dirty="0"/>
              <a:t>Руптура слезине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42866" y="3177629"/>
            <a:ext cx="853991" cy="7694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/>
              <a:t>Бубрежна колика</a:t>
            </a:r>
          </a:p>
          <a:p>
            <a:r>
              <a:rPr lang="sr-Cyrl-RS" sz="1100" dirty="0"/>
              <a:t>Пијело-нефритис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41932" y="3080775"/>
            <a:ext cx="1295401" cy="7694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/>
              <a:t>Панкреатитис, апендицитис, Мекелов дивертикулум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25090" y="3177629"/>
            <a:ext cx="894377" cy="7694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/>
              <a:t>Бубрежна колика</a:t>
            </a:r>
          </a:p>
          <a:p>
            <a:r>
              <a:rPr lang="sr-Cyrl-RS" sz="1100" dirty="0"/>
              <a:t>Пијело-нефритис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71933" y="4484179"/>
            <a:ext cx="1141857" cy="11079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/>
              <a:t>Апендицитис, Кронова болест, циста јајника, ванматерична трудноћа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25090" y="4484179"/>
            <a:ext cx="1141857" cy="11079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/>
              <a:t>Дивертикулитис,улцерозни колитис, циста јајника, ванматерична трудноћа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85177" y="4568817"/>
            <a:ext cx="1352156" cy="9387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100" dirty="0"/>
              <a:t>Уринарна инфецкија, уринарна калкулоза, торзија тестиса</a:t>
            </a:r>
          </a:p>
        </p:txBody>
      </p:sp>
    </p:spTree>
    <p:extLst>
      <p:ext uri="{BB962C8B-B14F-4D97-AF65-F5344CB8AC3E}">
        <p14:creationId xmlns:p14="http://schemas.microsoft.com/office/powerpoint/2010/main" val="16867457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Хематопоезни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осећај</a:t>
            </a:r>
            <a:r>
              <a:rPr lang="ru-RU" dirty="0"/>
              <a:t> </a:t>
            </a:r>
            <a:r>
              <a:rPr lang="ru-RU" dirty="0" err="1"/>
              <a:t>малаксалости</a:t>
            </a:r>
            <a:r>
              <a:rPr lang="ru-RU" dirty="0"/>
              <a:t> и </a:t>
            </a:r>
            <a:r>
              <a:rPr lang="ru-RU" dirty="0" err="1"/>
              <a:t>замарања</a:t>
            </a:r>
            <a:r>
              <a:rPr lang="ru-RU" dirty="0"/>
              <a:t>?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убрзан</a:t>
            </a:r>
            <a:r>
              <a:rPr lang="ru-RU" dirty="0"/>
              <a:t> рад </a:t>
            </a:r>
            <a:r>
              <a:rPr lang="ru-RU" dirty="0" err="1"/>
              <a:t>срца</a:t>
            </a:r>
            <a:r>
              <a:rPr lang="ru-RU" dirty="0"/>
              <a:t> (</a:t>
            </a:r>
            <a:r>
              <a:rPr lang="ru-RU" dirty="0" err="1"/>
              <a:t>тахикардија</a:t>
            </a:r>
            <a:r>
              <a:rPr lang="ru-RU" dirty="0"/>
              <a:t>)?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честе</a:t>
            </a:r>
            <a:r>
              <a:rPr lang="ru-RU" dirty="0"/>
              <a:t> </a:t>
            </a:r>
            <a:r>
              <a:rPr lang="ru-RU" dirty="0" err="1"/>
              <a:t>инфекције</a:t>
            </a:r>
            <a:r>
              <a:rPr lang="ru-RU" dirty="0"/>
              <a:t>?</a:t>
            </a:r>
          </a:p>
          <a:p>
            <a:r>
              <a:rPr lang="ru-RU" dirty="0"/>
              <a:t> Да ли су се </a:t>
            </a:r>
            <a:r>
              <a:rPr lang="ru-RU" dirty="0" err="1"/>
              <a:t>увећавале</a:t>
            </a:r>
            <a:r>
              <a:rPr lang="ru-RU" dirty="0"/>
              <a:t> </a:t>
            </a:r>
            <a:r>
              <a:rPr lang="ru-RU" dirty="0" err="1"/>
              <a:t>лимфне</a:t>
            </a:r>
            <a:r>
              <a:rPr lang="ru-RU" dirty="0"/>
              <a:t> </a:t>
            </a:r>
            <a:r>
              <a:rPr lang="ru-RU" dirty="0" err="1"/>
              <a:t>жлезде</a:t>
            </a:r>
            <a:r>
              <a:rPr lang="ru-RU" dirty="0"/>
              <a:t>?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болове</a:t>
            </a:r>
            <a:r>
              <a:rPr lang="ru-RU" dirty="0"/>
              <a:t> у костима?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крвављења</a:t>
            </a:r>
            <a:r>
              <a:rPr lang="ru-RU" dirty="0"/>
              <a:t> у кожи?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тачкаста</a:t>
            </a:r>
            <a:r>
              <a:rPr lang="ru-RU" dirty="0"/>
              <a:t> </a:t>
            </a:r>
            <a:r>
              <a:rPr lang="ru-RU" dirty="0" err="1"/>
              <a:t>крвављења</a:t>
            </a:r>
            <a:r>
              <a:rPr lang="ru-RU" dirty="0"/>
              <a:t> (</a:t>
            </a:r>
            <a:r>
              <a:rPr lang="ru-RU" dirty="0" err="1"/>
              <a:t>петехије</a:t>
            </a:r>
            <a:r>
              <a:rPr lang="ru-RU" dirty="0"/>
              <a:t>)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крвни</a:t>
            </a:r>
            <a:r>
              <a:rPr lang="ru-RU" dirty="0"/>
              <a:t> </a:t>
            </a:r>
            <a:r>
              <a:rPr lang="ru-RU" dirty="0" err="1"/>
              <a:t>подливи</a:t>
            </a:r>
            <a:r>
              <a:rPr lang="ru-RU" dirty="0"/>
              <a:t> (</a:t>
            </a:r>
            <a:r>
              <a:rPr lang="ru-RU" dirty="0" err="1"/>
              <a:t>хематоми</a:t>
            </a:r>
            <a:r>
              <a:rPr lang="ru-RU" dirty="0"/>
              <a:t>) </a:t>
            </a:r>
          </a:p>
          <a:p>
            <a:r>
              <a:rPr lang="ru-RU" dirty="0"/>
              <a:t> Да ли се </a:t>
            </a:r>
            <a:r>
              <a:rPr lang="ru-RU" dirty="0" err="1"/>
              <a:t>крвављења</a:t>
            </a:r>
            <a:r>
              <a:rPr lang="ru-RU" dirty="0"/>
              <a:t> </a:t>
            </a:r>
            <a:r>
              <a:rPr lang="ru-RU" dirty="0" err="1"/>
              <a:t>јављају</a:t>
            </a:r>
            <a:r>
              <a:rPr lang="ru-RU" dirty="0"/>
              <a:t> </a:t>
            </a:r>
            <a:r>
              <a:rPr lang="ru-RU" dirty="0" err="1"/>
              <a:t>спонтано</a:t>
            </a:r>
            <a:r>
              <a:rPr lang="ru-RU" dirty="0"/>
              <a:t> или после </a:t>
            </a:r>
            <a:r>
              <a:rPr lang="ru-RU" dirty="0" err="1"/>
              <a:t>повређивања</a:t>
            </a:r>
            <a:r>
              <a:rPr lang="ru-RU" dirty="0"/>
              <a:t>?</a:t>
            </a:r>
          </a:p>
          <a:p>
            <a:r>
              <a:rPr lang="ru-RU" dirty="0"/>
              <a:t> Да ли су </a:t>
            </a:r>
            <a:r>
              <a:rPr lang="ru-RU" dirty="0" err="1"/>
              <a:t>менструална</a:t>
            </a:r>
            <a:r>
              <a:rPr lang="ru-RU" dirty="0"/>
              <a:t> </a:t>
            </a:r>
            <a:r>
              <a:rPr lang="ru-RU" dirty="0" err="1"/>
              <a:t>крвављења</a:t>
            </a:r>
            <a:r>
              <a:rPr lang="ru-RU" dirty="0"/>
              <a:t> </a:t>
            </a:r>
            <a:r>
              <a:rPr lang="ru-RU" dirty="0" err="1"/>
              <a:t>продужена</a:t>
            </a:r>
            <a:r>
              <a:rPr lang="ru-RU" dirty="0"/>
              <a:t> и </a:t>
            </a:r>
            <a:r>
              <a:rPr lang="ru-RU" dirty="0" err="1"/>
              <a:t>облилна</a:t>
            </a:r>
            <a:r>
              <a:rPr lang="ru-RU" dirty="0"/>
              <a:t>? (код жена)</a:t>
            </a:r>
          </a:p>
          <a:p>
            <a:r>
              <a:rPr lang="ru-RU" dirty="0"/>
              <a:t> Да ли су се </a:t>
            </a:r>
            <a:r>
              <a:rPr lang="ru-RU" dirty="0" err="1"/>
              <a:t>јављала</a:t>
            </a:r>
            <a:r>
              <a:rPr lang="ru-RU" dirty="0"/>
              <a:t> </a:t>
            </a:r>
            <a:r>
              <a:rPr lang="ru-RU" dirty="0" err="1"/>
              <a:t>крвављења</a:t>
            </a:r>
            <a:r>
              <a:rPr lang="ru-RU" dirty="0"/>
              <a:t> и код </a:t>
            </a:r>
            <a:r>
              <a:rPr lang="ru-RU" dirty="0" err="1"/>
              <a:t>осталих</a:t>
            </a:r>
            <a:r>
              <a:rPr lang="ru-RU" dirty="0"/>
              <a:t> </a:t>
            </a:r>
            <a:r>
              <a:rPr lang="ru-RU" dirty="0" err="1"/>
              <a:t>чланова</a:t>
            </a:r>
            <a:r>
              <a:rPr lang="ru-RU" dirty="0"/>
              <a:t> </a:t>
            </a:r>
            <a:r>
              <a:rPr lang="ru-RU" dirty="0" err="1"/>
              <a:t>породице</a:t>
            </a:r>
            <a:r>
              <a:rPr lang="ru-RU" dirty="0"/>
              <a:t>?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6001283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Ендокрини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56267"/>
            <a:ext cx="8596668" cy="4868333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осећај</a:t>
            </a:r>
            <a:r>
              <a:rPr lang="ru-RU" dirty="0"/>
              <a:t> </a:t>
            </a:r>
            <a:r>
              <a:rPr lang="ru-RU" dirty="0" err="1"/>
              <a:t>малаксалости</a:t>
            </a:r>
            <a:r>
              <a:rPr lang="ru-RU" dirty="0"/>
              <a:t> и </a:t>
            </a:r>
            <a:r>
              <a:rPr lang="ru-RU" dirty="0" err="1"/>
              <a:t>замарања</a:t>
            </a:r>
            <a:r>
              <a:rPr lang="ru-RU" dirty="0"/>
              <a:t>?</a:t>
            </a:r>
          </a:p>
          <a:p>
            <a:pPr lvl="1"/>
            <a:r>
              <a:rPr lang="ru-RU" dirty="0" err="1"/>
              <a:t>Адинамија</a:t>
            </a:r>
            <a:r>
              <a:rPr lang="ru-RU" dirty="0"/>
              <a:t>: </a:t>
            </a:r>
            <a:r>
              <a:rPr lang="ru-RU" dirty="0" err="1"/>
              <a:t>хипотиреоза</a:t>
            </a:r>
            <a:r>
              <a:rPr lang="ru-RU" dirty="0"/>
              <a:t>, </a:t>
            </a:r>
            <a:r>
              <a:rPr lang="ru-RU" dirty="0" err="1"/>
              <a:t>акромегалија</a:t>
            </a:r>
            <a:r>
              <a:rPr lang="ru-RU" dirty="0"/>
              <a:t>, </a:t>
            </a:r>
            <a:r>
              <a:rPr lang="ru-RU" dirty="0" err="1"/>
              <a:t>хипопитуитаризам</a:t>
            </a:r>
            <a:r>
              <a:rPr lang="ru-RU" dirty="0"/>
              <a:t>, </a:t>
            </a:r>
            <a:r>
              <a:rPr lang="ru-RU" dirty="0" err="1"/>
              <a:t>хиперпаратиреоидизам</a:t>
            </a:r>
            <a:r>
              <a:rPr lang="ru-RU" dirty="0"/>
              <a:t>, </a:t>
            </a:r>
            <a:r>
              <a:rPr lang="ru-RU" dirty="0" err="1"/>
              <a:t>Кушингов</a:t>
            </a:r>
            <a:r>
              <a:rPr lang="ru-RU" dirty="0"/>
              <a:t> синдром, </a:t>
            </a:r>
            <a:r>
              <a:rPr lang="ru-RU" dirty="0" err="1"/>
              <a:t>Адисонова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 </a:t>
            </a:r>
          </a:p>
          <a:p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изгубили у </a:t>
            </a:r>
            <a:r>
              <a:rPr lang="ru-RU" dirty="0" err="1"/>
              <a:t>телесној</a:t>
            </a:r>
            <a:r>
              <a:rPr lang="ru-RU" dirty="0"/>
              <a:t> </a:t>
            </a:r>
            <a:r>
              <a:rPr lang="ru-RU" dirty="0" err="1"/>
              <a:t>тежини</a:t>
            </a:r>
            <a:r>
              <a:rPr lang="ru-RU" dirty="0"/>
              <a:t>?</a:t>
            </a:r>
          </a:p>
          <a:p>
            <a:pPr lvl="1"/>
            <a:r>
              <a:rPr lang="ru-RU" dirty="0" err="1"/>
              <a:t>мршављење</a:t>
            </a:r>
            <a:r>
              <a:rPr lang="ru-RU" dirty="0"/>
              <a:t> (</a:t>
            </a:r>
            <a:r>
              <a:rPr lang="ru-RU" dirty="0" err="1"/>
              <a:t>шећерна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, </a:t>
            </a:r>
            <a:r>
              <a:rPr lang="ru-RU" dirty="0" err="1"/>
              <a:t>хипертиреоза</a:t>
            </a:r>
            <a:r>
              <a:rPr lang="ru-RU" dirty="0"/>
              <a:t>, </a:t>
            </a:r>
            <a:r>
              <a:rPr lang="ru-RU" dirty="0" err="1"/>
              <a:t>Адисонова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)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гојазност</a:t>
            </a:r>
            <a:r>
              <a:rPr lang="ru-RU" dirty="0"/>
              <a:t> (</a:t>
            </a:r>
            <a:r>
              <a:rPr lang="ru-RU" dirty="0" err="1"/>
              <a:t>хипотиреоза</a:t>
            </a:r>
            <a:r>
              <a:rPr lang="ru-RU" dirty="0"/>
              <a:t>, </a:t>
            </a:r>
            <a:r>
              <a:rPr lang="ru-RU" dirty="0" err="1"/>
              <a:t>Кушингов</a:t>
            </a:r>
            <a:r>
              <a:rPr lang="ru-RU" dirty="0"/>
              <a:t> синдром) </a:t>
            </a:r>
          </a:p>
          <a:p>
            <a:r>
              <a:rPr lang="ru-RU" dirty="0"/>
              <a:t> Да ли се </a:t>
            </a:r>
            <a:r>
              <a:rPr lang="ru-RU" dirty="0" err="1"/>
              <a:t>појачано</a:t>
            </a:r>
            <a:r>
              <a:rPr lang="ru-RU" dirty="0"/>
              <a:t> </a:t>
            </a:r>
            <a:r>
              <a:rPr lang="ru-RU" dirty="0" err="1"/>
              <a:t>знојите</a:t>
            </a:r>
            <a:r>
              <a:rPr lang="ru-RU" dirty="0"/>
              <a:t>?</a:t>
            </a:r>
          </a:p>
          <a:p>
            <a:pPr lvl="1"/>
            <a:r>
              <a:rPr lang="ru-RU" dirty="0" err="1"/>
              <a:t>хипертиреоза</a:t>
            </a:r>
            <a:r>
              <a:rPr lang="ru-RU" dirty="0"/>
              <a:t>, тумор </a:t>
            </a:r>
            <a:r>
              <a:rPr lang="ru-RU" dirty="0" err="1"/>
              <a:t>сржи</a:t>
            </a:r>
            <a:r>
              <a:rPr lang="ru-RU" dirty="0"/>
              <a:t> </a:t>
            </a:r>
            <a:r>
              <a:rPr lang="ru-RU" dirty="0" err="1"/>
              <a:t>надбубрежне</a:t>
            </a:r>
            <a:r>
              <a:rPr lang="ru-RU" dirty="0"/>
              <a:t> </a:t>
            </a:r>
            <a:r>
              <a:rPr lang="ru-RU" dirty="0" err="1"/>
              <a:t>жлезде</a:t>
            </a:r>
            <a:endParaRPr lang="ru-RU" dirty="0"/>
          </a:p>
          <a:p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приметили промену </a:t>
            </a:r>
            <a:r>
              <a:rPr lang="ru-RU" dirty="0" err="1"/>
              <a:t>боје</a:t>
            </a:r>
            <a:r>
              <a:rPr lang="ru-RU" dirty="0"/>
              <a:t> гласа?</a:t>
            </a:r>
          </a:p>
          <a:p>
            <a:pPr lvl="1"/>
            <a:r>
              <a:rPr lang="ru-RU" dirty="0" err="1"/>
              <a:t>промуклост</a:t>
            </a:r>
            <a:r>
              <a:rPr lang="ru-RU" dirty="0"/>
              <a:t> (</a:t>
            </a:r>
            <a:r>
              <a:rPr lang="ru-RU" dirty="0" err="1"/>
              <a:t>хипотиреоза</a:t>
            </a:r>
            <a:r>
              <a:rPr lang="ru-RU" dirty="0"/>
              <a:t>) </a:t>
            </a:r>
          </a:p>
          <a:p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приметили промену </a:t>
            </a:r>
            <a:r>
              <a:rPr lang="ru-RU" dirty="0" err="1"/>
              <a:t>пигментације</a:t>
            </a:r>
            <a:r>
              <a:rPr lang="ru-RU" dirty="0"/>
              <a:t> коже?</a:t>
            </a:r>
          </a:p>
          <a:p>
            <a:pPr lvl="1"/>
            <a:r>
              <a:rPr lang="ru-RU" dirty="0" err="1"/>
              <a:t>Адисонова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 (</a:t>
            </a:r>
            <a:r>
              <a:rPr lang="ru-RU" dirty="0" err="1"/>
              <a:t>тамнија</a:t>
            </a:r>
            <a:r>
              <a:rPr lang="ru-RU" dirty="0"/>
              <a:t> </a:t>
            </a:r>
            <a:r>
              <a:rPr lang="ru-RU" dirty="0" err="1"/>
              <a:t>пигментација</a:t>
            </a:r>
            <a:r>
              <a:rPr lang="ru-RU" dirty="0"/>
              <a:t> коже и </a:t>
            </a:r>
            <a:r>
              <a:rPr lang="ru-RU" dirty="0" err="1"/>
              <a:t>слузокоже</a:t>
            </a:r>
            <a:r>
              <a:rPr lang="ru-RU" dirty="0"/>
              <a:t>), </a:t>
            </a:r>
            <a:r>
              <a:rPr lang="ru-RU" dirty="0" err="1"/>
              <a:t>мрље</a:t>
            </a:r>
            <a:r>
              <a:rPr lang="ru-RU" dirty="0"/>
              <a:t> </a:t>
            </a:r>
            <a:r>
              <a:rPr lang="ru-RU" dirty="0" err="1"/>
              <a:t>боје</a:t>
            </a:r>
            <a:r>
              <a:rPr lang="ru-RU" dirty="0"/>
              <a:t> беле кафе</a:t>
            </a:r>
          </a:p>
          <a:p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приметили </a:t>
            </a:r>
            <a:r>
              <a:rPr lang="ru-RU" dirty="0" err="1"/>
              <a:t>појачану</a:t>
            </a:r>
            <a:r>
              <a:rPr lang="ru-RU" dirty="0"/>
              <a:t> </a:t>
            </a:r>
            <a:r>
              <a:rPr lang="ru-RU" dirty="0" err="1"/>
              <a:t>длакавост</a:t>
            </a:r>
            <a:r>
              <a:rPr lang="ru-RU" dirty="0"/>
              <a:t> коже? (код жена)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појачан</a:t>
            </a:r>
            <a:r>
              <a:rPr lang="ru-RU" dirty="0"/>
              <a:t> </a:t>
            </a:r>
            <a:r>
              <a:rPr lang="ru-RU" dirty="0" err="1"/>
              <a:t>осећај</a:t>
            </a:r>
            <a:r>
              <a:rPr lang="ru-RU" dirty="0"/>
              <a:t> глади?</a:t>
            </a:r>
          </a:p>
          <a:p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појачан</a:t>
            </a:r>
            <a:r>
              <a:rPr lang="ru-RU" dirty="0"/>
              <a:t> </a:t>
            </a:r>
            <a:r>
              <a:rPr lang="ru-RU" dirty="0" err="1"/>
              <a:t>осећај</a:t>
            </a:r>
            <a:r>
              <a:rPr lang="ru-RU" dirty="0"/>
              <a:t> </a:t>
            </a:r>
            <a:r>
              <a:rPr lang="ru-RU" dirty="0" err="1"/>
              <a:t>жеђи</a:t>
            </a:r>
            <a:r>
              <a:rPr lang="ru-RU" dirty="0"/>
              <a:t>?</a:t>
            </a:r>
          </a:p>
          <a:p>
            <a:r>
              <a:rPr lang="ru-RU" dirty="0"/>
              <a:t> Да ли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повећана</a:t>
            </a:r>
            <a:r>
              <a:rPr lang="ru-RU" dirty="0"/>
              <a:t> </a:t>
            </a:r>
            <a:r>
              <a:rPr lang="ru-RU" dirty="0" err="1"/>
              <a:t>дневна</a:t>
            </a:r>
            <a:r>
              <a:rPr lang="ru-RU" dirty="0"/>
              <a:t> </a:t>
            </a:r>
            <a:r>
              <a:rPr lang="ru-RU" dirty="0" err="1"/>
              <a:t>количина</a:t>
            </a:r>
            <a:r>
              <a:rPr lang="ru-RU" dirty="0"/>
              <a:t> </a:t>
            </a:r>
            <a:r>
              <a:rPr lang="ru-RU" dirty="0" err="1"/>
              <a:t>мокраће</a:t>
            </a:r>
            <a:r>
              <a:rPr lang="ru-RU" dirty="0"/>
              <a:t>?</a:t>
            </a:r>
          </a:p>
          <a:p>
            <a:pPr lvl="1"/>
            <a:r>
              <a:rPr lang="sr-Cyrl-RS" dirty="0"/>
              <a:t>Дијабетес мелитус, инсипидни дијабетес</a:t>
            </a:r>
          </a:p>
        </p:txBody>
      </p:sp>
    </p:spTree>
    <p:extLst>
      <p:ext uri="{BB962C8B-B14F-4D97-AF65-F5344CB8AC3E}">
        <p14:creationId xmlns:p14="http://schemas.microsoft.com/office/powerpoint/2010/main" val="3765056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Појам здравља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Здравље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складан</a:t>
            </a:r>
            <a:r>
              <a:rPr lang="ru-RU" dirty="0"/>
              <a:t> </a:t>
            </a:r>
            <a:r>
              <a:rPr lang="ru-RU" dirty="0" err="1"/>
              <a:t>однос</a:t>
            </a:r>
            <a:r>
              <a:rPr lang="ru-RU" dirty="0"/>
              <a:t> и </a:t>
            </a:r>
            <a:r>
              <a:rPr lang="ru-RU" dirty="0" err="1"/>
              <a:t>равнотежа</a:t>
            </a:r>
            <a:r>
              <a:rPr lang="ru-RU" dirty="0"/>
              <a:t> у </a:t>
            </a:r>
            <a:r>
              <a:rPr lang="ru-RU" dirty="0" err="1"/>
              <a:t>грађи</a:t>
            </a:r>
            <a:r>
              <a:rPr lang="ru-RU" dirty="0"/>
              <a:t> и </a:t>
            </a:r>
            <a:r>
              <a:rPr lang="ru-RU" dirty="0" err="1"/>
              <a:t>функцији</a:t>
            </a:r>
            <a:r>
              <a:rPr lang="ru-RU" dirty="0"/>
              <a:t> </a:t>
            </a:r>
            <a:r>
              <a:rPr lang="ru-RU" dirty="0" err="1"/>
              <a:t>ћелија</a:t>
            </a:r>
            <a:r>
              <a:rPr lang="ru-RU" dirty="0"/>
              <a:t> </a:t>
            </a:r>
            <a:r>
              <a:rPr lang="ru-RU" dirty="0" err="1"/>
              <a:t>разних</a:t>
            </a:r>
            <a:r>
              <a:rPr lang="ru-RU" dirty="0"/>
              <a:t> </a:t>
            </a:r>
            <a:r>
              <a:rPr lang="ru-RU" dirty="0" err="1"/>
              <a:t>ткива</a:t>
            </a:r>
            <a:r>
              <a:rPr lang="ru-RU" dirty="0"/>
              <a:t>, органа и система органа у </a:t>
            </a:r>
            <a:r>
              <a:rPr lang="ru-RU" dirty="0" err="1"/>
              <a:t>човечјем</a:t>
            </a:r>
            <a:r>
              <a:rPr lang="ru-RU" dirty="0"/>
              <a:t> организму.</a:t>
            </a:r>
          </a:p>
          <a:p>
            <a:endParaRPr lang="ru-RU" dirty="0"/>
          </a:p>
          <a:p>
            <a:r>
              <a:rPr lang="ru-RU" dirty="0" err="1"/>
              <a:t>Према</a:t>
            </a:r>
            <a:r>
              <a:rPr lang="ru-RU" dirty="0"/>
              <a:t> </a:t>
            </a:r>
            <a:r>
              <a:rPr lang="ru-RU" dirty="0" err="1"/>
              <a:t>СЗО</a:t>
            </a:r>
            <a:r>
              <a:rPr lang="ru-RU" dirty="0"/>
              <a:t>: “</a:t>
            </a:r>
            <a:r>
              <a:rPr lang="ru-RU" dirty="0" err="1"/>
              <a:t>Здравље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стање</a:t>
            </a:r>
            <a:r>
              <a:rPr lang="ru-RU" dirty="0"/>
              <a:t> </a:t>
            </a:r>
            <a:r>
              <a:rPr lang="ru-RU" dirty="0" err="1"/>
              <a:t>физичког</a:t>
            </a:r>
            <a:r>
              <a:rPr lang="ru-RU" dirty="0"/>
              <a:t>, </a:t>
            </a:r>
            <a:r>
              <a:rPr lang="ru-RU" dirty="0" err="1"/>
              <a:t>менталног</a:t>
            </a:r>
            <a:r>
              <a:rPr lang="ru-RU" dirty="0"/>
              <a:t> и </a:t>
            </a:r>
            <a:r>
              <a:rPr lang="ru-RU" dirty="0" err="1"/>
              <a:t>друштвеног</a:t>
            </a:r>
            <a:r>
              <a:rPr lang="ru-RU" dirty="0"/>
              <a:t> </a:t>
            </a:r>
            <a:r>
              <a:rPr lang="ru-RU" dirty="0" err="1"/>
              <a:t>благостања</a:t>
            </a:r>
            <a:r>
              <a:rPr lang="ru-RU" dirty="0"/>
              <a:t>, а не само </a:t>
            </a:r>
            <a:r>
              <a:rPr lang="ru-RU" dirty="0" err="1"/>
              <a:t>одсуство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 и неспособности.”</a:t>
            </a:r>
          </a:p>
          <a:p>
            <a:endParaRPr lang="sr-Latn-RS" dirty="0"/>
          </a:p>
          <a:p>
            <a:r>
              <a:rPr lang="sr-Cyrl-RS" dirty="0"/>
              <a:t>Према способности организма да одржи хомеостазу здравље је живот са одржаном хомеостазом, а болест стање са поремећеном хомеостазом.</a:t>
            </a:r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5145071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03200"/>
            <a:ext cx="8596668" cy="1320800"/>
          </a:xfrm>
        </p:spPr>
        <p:txBody>
          <a:bodyPr/>
          <a:lstStyle/>
          <a:p>
            <a:r>
              <a:rPr lang="sr-Cyrl-RS" dirty="0"/>
              <a:t>Урогенитални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922867"/>
            <a:ext cx="8596668" cy="5681134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Да ли </a:t>
            </a:r>
            <a:r>
              <a:rPr lang="ru-RU" dirty="0" err="1"/>
              <a:t>нормално</a:t>
            </a:r>
            <a:r>
              <a:rPr lang="ru-RU" dirty="0"/>
              <a:t> </a:t>
            </a:r>
            <a:r>
              <a:rPr lang="ru-RU" dirty="0" err="1"/>
              <a:t>мокрите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количина</a:t>
            </a:r>
            <a:r>
              <a:rPr lang="ru-RU" dirty="0"/>
              <a:t> </a:t>
            </a:r>
            <a:r>
              <a:rPr lang="sr-Cyrl-CS" dirty="0">
                <a:latin typeface="Arial" pitchFamily="34" charset="0"/>
                <a:cs typeface="Arial" pitchFamily="34" charset="0"/>
              </a:rPr>
              <a:t>(полиурија, анурија, олигурија)</a:t>
            </a:r>
            <a:endParaRPr lang="ru-RU" dirty="0"/>
          </a:p>
          <a:p>
            <a:pPr lvl="1"/>
            <a:r>
              <a:rPr lang="ru-RU" dirty="0"/>
              <a:t> Да ли </a:t>
            </a:r>
            <a:r>
              <a:rPr lang="ru-RU" dirty="0" err="1"/>
              <a:t>често</a:t>
            </a:r>
            <a:r>
              <a:rPr lang="ru-RU" dirty="0"/>
              <a:t> </a:t>
            </a:r>
            <a:r>
              <a:rPr lang="ru-RU" dirty="0" err="1"/>
              <a:t>мокрите</a:t>
            </a:r>
            <a:r>
              <a:rPr lang="ru-RU" dirty="0"/>
              <a:t> </a:t>
            </a:r>
            <a:r>
              <a:rPr lang="ru-RU" dirty="0" err="1"/>
              <a:t>ноћу</a:t>
            </a:r>
            <a:r>
              <a:rPr lang="ru-RU" dirty="0"/>
              <a:t>?    </a:t>
            </a:r>
          </a:p>
          <a:p>
            <a:pPr lvl="1"/>
            <a:r>
              <a:rPr lang="ru-RU" dirty="0"/>
              <a:t> 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сметње</a:t>
            </a:r>
            <a:r>
              <a:rPr lang="ru-RU" dirty="0"/>
              <a:t>, </a:t>
            </a:r>
            <a:r>
              <a:rPr lang="ru-RU" dirty="0" err="1"/>
              <a:t>болове</a:t>
            </a:r>
            <a:r>
              <a:rPr lang="ru-RU" dirty="0"/>
              <a:t> (</a:t>
            </a:r>
            <a:r>
              <a:rPr lang="ru-RU" dirty="0" err="1"/>
              <a:t>печење</a:t>
            </a:r>
            <a:r>
              <a:rPr lang="ru-RU" dirty="0"/>
              <a:t>) при </a:t>
            </a:r>
            <a:r>
              <a:rPr lang="ru-RU" dirty="0" err="1"/>
              <a:t>мокрењу</a:t>
            </a:r>
            <a:r>
              <a:rPr lang="ru-RU" dirty="0"/>
              <a:t>? (</a:t>
            </a:r>
            <a:r>
              <a:rPr lang="ru-RU" dirty="0" err="1"/>
              <a:t>дизурија</a:t>
            </a:r>
            <a:r>
              <a:rPr lang="ru-RU" dirty="0"/>
              <a:t>, </a:t>
            </a:r>
            <a:r>
              <a:rPr lang="ru-RU" dirty="0" err="1"/>
              <a:t>полакизурија</a:t>
            </a:r>
            <a:r>
              <a:rPr lang="ru-RU" dirty="0"/>
              <a:t>)</a:t>
            </a:r>
          </a:p>
          <a:p>
            <a:pPr lvl="1"/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приметили промене у </a:t>
            </a:r>
            <a:r>
              <a:rPr lang="ru-RU" dirty="0" err="1"/>
              <a:t>боји</a:t>
            </a:r>
            <a:r>
              <a:rPr lang="ru-RU" dirty="0"/>
              <a:t> и </a:t>
            </a:r>
            <a:r>
              <a:rPr lang="ru-RU" dirty="0" err="1"/>
              <a:t>изгледу</a:t>
            </a:r>
            <a:r>
              <a:rPr lang="ru-RU" dirty="0"/>
              <a:t> </a:t>
            </a:r>
            <a:r>
              <a:rPr lang="ru-RU" dirty="0" err="1"/>
              <a:t>мокраће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</a:t>
            </a:r>
            <a:r>
              <a:rPr lang="ru-RU" dirty="0" err="1"/>
              <a:t>мокрили</a:t>
            </a:r>
            <a:r>
              <a:rPr lang="ru-RU" dirty="0"/>
              <a:t> </a:t>
            </a:r>
            <a:r>
              <a:rPr lang="ru-RU" dirty="0" err="1"/>
              <a:t>крв</a:t>
            </a:r>
            <a:r>
              <a:rPr lang="ru-RU" dirty="0"/>
              <a:t> и </a:t>
            </a:r>
            <a:r>
              <a:rPr lang="ru-RU" dirty="0" err="1"/>
              <a:t>када</a:t>
            </a:r>
            <a:r>
              <a:rPr lang="ru-RU" dirty="0"/>
              <a:t>? (</a:t>
            </a:r>
            <a:r>
              <a:rPr lang="ru-RU" dirty="0" err="1"/>
              <a:t>хематурија</a:t>
            </a:r>
            <a:r>
              <a:rPr lang="ru-RU" dirty="0"/>
              <a:t>)</a:t>
            </a:r>
          </a:p>
          <a:p>
            <a:pPr lvl="1"/>
            <a:endParaRPr lang="ru-RU" dirty="0"/>
          </a:p>
          <a:p>
            <a:r>
              <a:rPr lang="ru-RU" dirty="0"/>
              <a:t>Да ли </a:t>
            </a:r>
            <a:r>
              <a:rPr lang="ru-RU" dirty="0" err="1"/>
              <a:t>имате</a:t>
            </a:r>
            <a:r>
              <a:rPr lang="ru-RU" dirty="0"/>
              <a:t> </a:t>
            </a:r>
            <a:r>
              <a:rPr lang="ru-RU" dirty="0" err="1"/>
              <a:t>болове</a:t>
            </a:r>
            <a:r>
              <a:rPr lang="ru-RU" dirty="0"/>
              <a:t> у пределу </a:t>
            </a:r>
            <a:r>
              <a:rPr lang="ru-RU" dirty="0" err="1"/>
              <a:t>бубрега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локализација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пропагација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карактер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интензитет</a:t>
            </a:r>
            <a:endParaRPr lang="ru-RU" dirty="0"/>
          </a:p>
          <a:p>
            <a:pPr lvl="1"/>
            <a:r>
              <a:rPr lang="ru-RU" dirty="0" err="1"/>
              <a:t>удруженост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муком</a:t>
            </a:r>
            <a:r>
              <a:rPr lang="ru-RU" dirty="0"/>
              <a:t>, </a:t>
            </a:r>
            <a:r>
              <a:rPr lang="ru-RU" dirty="0" err="1"/>
              <a:t>гађењем</a:t>
            </a:r>
            <a:r>
              <a:rPr lang="ru-RU" dirty="0"/>
              <a:t>, </a:t>
            </a:r>
            <a:r>
              <a:rPr lang="ru-RU" dirty="0" err="1"/>
              <a:t>повраћањем</a:t>
            </a:r>
            <a:r>
              <a:rPr lang="ru-RU" dirty="0"/>
              <a:t>, </a:t>
            </a:r>
            <a:r>
              <a:rPr lang="ru-RU" dirty="0" err="1"/>
              <a:t>повишеном</a:t>
            </a:r>
            <a:r>
              <a:rPr lang="ru-RU" dirty="0"/>
              <a:t> телесном </a:t>
            </a:r>
            <a:r>
              <a:rPr lang="ru-RU" dirty="0" err="1"/>
              <a:t>температуром</a:t>
            </a:r>
            <a:r>
              <a:rPr lang="ru-RU" dirty="0"/>
              <a:t> и </a:t>
            </a:r>
            <a:r>
              <a:rPr lang="ru-RU" dirty="0" err="1"/>
              <a:t>смањеном</a:t>
            </a:r>
            <a:r>
              <a:rPr lang="ru-RU" dirty="0"/>
              <a:t> диурезом</a:t>
            </a:r>
          </a:p>
          <a:p>
            <a:pPr lvl="1"/>
            <a:endParaRPr lang="ru-RU" dirty="0"/>
          </a:p>
          <a:p>
            <a:r>
              <a:rPr lang="ru-RU" dirty="0"/>
              <a:t>Код жена </a:t>
            </a:r>
            <a:r>
              <a:rPr lang="ru-RU" dirty="0" err="1"/>
              <a:t>питати</a:t>
            </a:r>
            <a:r>
              <a:rPr lang="ru-RU" dirty="0"/>
              <a:t> за </a:t>
            </a:r>
            <a:r>
              <a:rPr lang="ru-RU" dirty="0" err="1"/>
              <a:t>менструални</a:t>
            </a:r>
            <a:r>
              <a:rPr lang="ru-RU" dirty="0"/>
              <a:t> </a:t>
            </a:r>
            <a:r>
              <a:rPr lang="ru-RU" dirty="0" err="1"/>
              <a:t>циклус</a:t>
            </a:r>
            <a:r>
              <a:rPr lang="ru-RU" dirty="0"/>
              <a:t> и </a:t>
            </a:r>
            <a:r>
              <a:rPr lang="ru-RU" dirty="0" err="1"/>
              <a:t>порођаје</a:t>
            </a:r>
            <a:r>
              <a:rPr lang="ru-RU" dirty="0"/>
              <a:t>: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Када</a:t>
            </a:r>
            <a:r>
              <a:rPr lang="ru-RU" dirty="0"/>
              <a:t> </a:t>
            </a:r>
            <a:r>
              <a:rPr lang="ru-RU" dirty="0" err="1"/>
              <a:t>сте</a:t>
            </a:r>
            <a:r>
              <a:rPr lang="ru-RU" dirty="0"/>
              <a:t> добили </a:t>
            </a:r>
            <a:r>
              <a:rPr lang="ru-RU" dirty="0" err="1"/>
              <a:t>прву</a:t>
            </a:r>
            <a:r>
              <a:rPr lang="ru-RU" dirty="0"/>
              <a:t> </a:t>
            </a:r>
            <a:r>
              <a:rPr lang="ru-RU" dirty="0" err="1"/>
              <a:t>менструацију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</a:t>
            </a:r>
            <a:r>
              <a:rPr lang="ru-RU" dirty="0" err="1"/>
              <a:t>имали</a:t>
            </a:r>
            <a:r>
              <a:rPr lang="ru-RU" dirty="0"/>
              <a:t> </a:t>
            </a:r>
            <a:r>
              <a:rPr lang="ru-RU" dirty="0" err="1"/>
              <a:t>порођаје</a:t>
            </a:r>
            <a:r>
              <a:rPr lang="ru-RU" dirty="0"/>
              <a:t> и </a:t>
            </a:r>
            <a:r>
              <a:rPr lang="ru-RU" dirty="0" err="1"/>
              <a:t>колико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Да ли </a:t>
            </a:r>
            <a:r>
              <a:rPr lang="ru-RU" dirty="0" err="1"/>
              <a:t>сте</a:t>
            </a:r>
            <a:r>
              <a:rPr lang="ru-RU" dirty="0"/>
              <a:t> </a:t>
            </a:r>
            <a:r>
              <a:rPr lang="ru-RU" dirty="0" err="1"/>
              <a:t>имали</a:t>
            </a:r>
            <a:r>
              <a:rPr lang="ru-RU" dirty="0"/>
              <a:t> </a:t>
            </a:r>
            <a:r>
              <a:rPr lang="ru-RU" dirty="0" err="1"/>
              <a:t>побачаје</a:t>
            </a:r>
            <a:r>
              <a:rPr lang="ru-RU" dirty="0"/>
              <a:t> (</a:t>
            </a:r>
            <a:r>
              <a:rPr lang="ru-RU" dirty="0" err="1"/>
              <a:t>спонтани</a:t>
            </a:r>
            <a:r>
              <a:rPr lang="ru-RU" dirty="0"/>
              <a:t>, </a:t>
            </a:r>
            <a:r>
              <a:rPr lang="ru-RU" dirty="0" err="1"/>
              <a:t>вештачки</a:t>
            </a:r>
            <a:r>
              <a:rPr lang="ru-RU" dirty="0"/>
              <a:t>)?</a:t>
            </a:r>
          </a:p>
          <a:p>
            <a:endParaRPr lang="ru-RU" dirty="0"/>
          </a:p>
          <a:p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34496449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Локомоторни и централни нервни систем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/>
              <a:t>СИМПТОМИ које изазивају болести ЛОКОМОТОРНОГ АПАРАТА</a:t>
            </a:r>
          </a:p>
          <a:p>
            <a:pPr lvl="1"/>
            <a:r>
              <a:rPr lang="sr-Cyrl-RS" dirty="0"/>
              <a:t>болови у костима, мишићима, зглобовима</a:t>
            </a:r>
          </a:p>
          <a:p>
            <a:pPr lvl="1"/>
            <a:r>
              <a:rPr lang="sr-Cyrl-RS" dirty="0"/>
              <a:t>дисфункционалност – отежана покретљивост, губитак амплитуде покрета</a:t>
            </a:r>
          </a:p>
          <a:p>
            <a:endParaRPr lang="sr-Cyrl-RS" dirty="0"/>
          </a:p>
          <a:p>
            <a:r>
              <a:rPr lang="sr-Cyrl-RS" dirty="0"/>
              <a:t>СИМПТОМИ које изазивају болести ЦЕНТРАЛНОГ НЕРВНОГ СИСТЕМА</a:t>
            </a:r>
          </a:p>
          <a:p>
            <a:pPr lvl="1"/>
            <a:r>
              <a:rPr lang="sr-Cyrl-RS" dirty="0"/>
              <a:t>поремећај спавања</a:t>
            </a:r>
          </a:p>
          <a:p>
            <a:pPr lvl="1"/>
            <a:r>
              <a:rPr lang="sr-Cyrl-RS" dirty="0"/>
              <a:t>главобоља, вртоглавице, нестабилност</a:t>
            </a:r>
          </a:p>
          <a:p>
            <a:pPr lvl="1"/>
            <a:r>
              <a:rPr lang="sr-Cyrl-RS" dirty="0"/>
              <a:t>поремећај чула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044930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Лична анаменза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err="1"/>
              <a:t>РАНИЈЕ</a:t>
            </a:r>
            <a:r>
              <a:rPr lang="ru-RU" dirty="0"/>
              <a:t> </a:t>
            </a:r>
            <a:r>
              <a:rPr lang="ru-RU" dirty="0" err="1"/>
              <a:t>ПРЕЛЕЖАНЕ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РАНИЈА</a:t>
            </a:r>
            <a:r>
              <a:rPr lang="ru-RU" dirty="0"/>
              <a:t> </a:t>
            </a:r>
            <a:r>
              <a:rPr lang="ru-RU" dirty="0" err="1"/>
              <a:t>ЛЕЧЕЊА</a:t>
            </a:r>
            <a:r>
              <a:rPr lang="ru-RU" dirty="0"/>
              <a:t> У </a:t>
            </a:r>
            <a:r>
              <a:rPr lang="ru-RU" dirty="0" err="1"/>
              <a:t>БОЛНИЧКИМ</a:t>
            </a:r>
            <a:r>
              <a:rPr lang="ru-RU" dirty="0"/>
              <a:t> </a:t>
            </a:r>
            <a:r>
              <a:rPr lang="ru-RU" dirty="0" err="1"/>
              <a:t>УСТАНОВАМА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интернистичке</a:t>
            </a:r>
            <a:r>
              <a:rPr lang="ru-RU" dirty="0"/>
              <a:t> </a:t>
            </a:r>
            <a:r>
              <a:rPr lang="ru-RU" dirty="0" err="1"/>
              <a:t>интервенције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хируршке</a:t>
            </a:r>
            <a:r>
              <a:rPr lang="ru-RU" dirty="0"/>
              <a:t> </a:t>
            </a:r>
            <a:r>
              <a:rPr lang="ru-RU" dirty="0" err="1"/>
              <a:t>интервенције</a:t>
            </a:r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ПРЕОСЕТЉИВОСТ</a:t>
            </a:r>
            <a:r>
              <a:rPr lang="ru-RU" dirty="0"/>
              <a:t> НА </a:t>
            </a:r>
            <a:r>
              <a:rPr lang="ru-RU" dirty="0" err="1"/>
              <a:t>РАЗНЕ</a:t>
            </a:r>
            <a:r>
              <a:rPr lang="ru-RU" dirty="0"/>
              <a:t> </a:t>
            </a:r>
            <a:r>
              <a:rPr lang="ru-RU" dirty="0" err="1"/>
              <a:t>ЛЕКОВЕ</a:t>
            </a:r>
            <a:endParaRPr lang="ru-RU" dirty="0"/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37502878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Породична анамнеза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Да ли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неко</a:t>
            </a:r>
            <a:r>
              <a:rPr lang="ru-RU" dirty="0"/>
              <a:t> у </a:t>
            </a:r>
            <a:r>
              <a:rPr lang="ru-RU" dirty="0" err="1"/>
              <a:t>породици</a:t>
            </a:r>
            <a:r>
              <a:rPr lang="ru-RU" dirty="0"/>
              <a:t> </a:t>
            </a:r>
            <a:r>
              <a:rPr lang="ru-RU" dirty="0" err="1"/>
              <a:t>боловао</a:t>
            </a:r>
            <a:r>
              <a:rPr lang="ru-RU" dirty="0"/>
              <a:t> од </a:t>
            </a:r>
            <a:r>
              <a:rPr lang="ru-RU" dirty="0" err="1"/>
              <a:t>неке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?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туберкулоза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 </a:t>
            </a:r>
            <a:r>
              <a:rPr lang="ru-RU" dirty="0" err="1"/>
              <a:t>срца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 </a:t>
            </a:r>
            <a:r>
              <a:rPr lang="ru-RU" dirty="0" err="1"/>
              <a:t>бубрега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хипертензија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реуматоидни</a:t>
            </a:r>
            <a:r>
              <a:rPr lang="ru-RU" dirty="0"/>
              <a:t> </a:t>
            </a:r>
            <a:r>
              <a:rPr lang="ru-RU" dirty="0" err="1"/>
              <a:t>артритис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дијабетес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епилепсија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душевне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алкохолизам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малигне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 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7954047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Социјално-епидемиолшка анамнеза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 </a:t>
            </a:r>
            <a:r>
              <a:rPr lang="ru-RU" dirty="0" err="1"/>
              <a:t>Услови</a:t>
            </a:r>
            <a:r>
              <a:rPr lang="ru-RU" dirty="0"/>
              <a:t> </a:t>
            </a:r>
            <a:r>
              <a:rPr lang="ru-RU" dirty="0" err="1"/>
              <a:t>становања</a:t>
            </a:r>
            <a:endParaRPr lang="ru-RU" dirty="0"/>
          </a:p>
          <a:p>
            <a:pPr lvl="1"/>
            <a:r>
              <a:rPr lang="ru-RU" dirty="0"/>
              <a:t>         </a:t>
            </a:r>
            <a:r>
              <a:rPr lang="ru-RU" dirty="0" err="1"/>
              <a:t>снабдевање</a:t>
            </a:r>
            <a:r>
              <a:rPr lang="ru-RU" dirty="0"/>
              <a:t> </a:t>
            </a:r>
            <a:r>
              <a:rPr lang="ru-RU" dirty="0" err="1"/>
              <a:t>водом</a:t>
            </a:r>
            <a:endParaRPr lang="ru-RU" dirty="0"/>
          </a:p>
          <a:p>
            <a:pPr lvl="1"/>
            <a:r>
              <a:rPr lang="ru-RU" dirty="0"/>
              <a:t>         </a:t>
            </a:r>
            <a:r>
              <a:rPr lang="ru-RU" dirty="0" err="1"/>
              <a:t>канализација</a:t>
            </a:r>
            <a:endParaRPr lang="ru-RU" dirty="0"/>
          </a:p>
          <a:p>
            <a:pPr lvl="1"/>
            <a:r>
              <a:rPr lang="ru-RU" dirty="0"/>
              <a:t>         </a:t>
            </a:r>
            <a:r>
              <a:rPr lang="ru-RU" dirty="0" err="1"/>
              <a:t>грејање</a:t>
            </a:r>
            <a:endParaRPr lang="ru-RU" dirty="0"/>
          </a:p>
          <a:p>
            <a:pPr lvl="1"/>
            <a:r>
              <a:rPr lang="ru-RU" dirty="0"/>
              <a:t>         </a:t>
            </a:r>
            <a:r>
              <a:rPr lang="ru-RU" dirty="0" err="1"/>
              <a:t>животиње</a:t>
            </a:r>
            <a:r>
              <a:rPr lang="ru-RU" dirty="0"/>
              <a:t>, </a:t>
            </a:r>
            <a:r>
              <a:rPr lang="ru-RU" dirty="0" err="1"/>
              <a:t>кућни</a:t>
            </a:r>
            <a:r>
              <a:rPr lang="ru-RU" dirty="0"/>
              <a:t> </a:t>
            </a:r>
            <a:r>
              <a:rPr lang="ru-RU" dirty="0" err="1"/>
              <a:t>љубимци</a:t>
            </a:r>
            <a:endParaRPr lang="ru-RU" dirty="0"/>
          </a:p>
          <a:p>
            <a:r>
              <a:rPr lang="ru-RU" dirty="0"/>
              <a:t> Начин живота и </a:t>
            </a:r>
            <a:r>
              <a:rPr lang="ru-RU" dirty="0" err="1"/>
              <a:t>исхране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Конзумација</a:t>
            </a:r>
            <a:r>
              <a:rPr lang="ru-RU" dirty="0"/>
              <a:t> </a:t>
            </a:r>
            <a:r>
              <a:rPr lang="ru-RU" dirty="0" err="1"/>
              <a:t>цигарета</a:t>
            </a:r>
            <a:r>
              <a:rPr lang="ru-RU" dirty="0"/>
              <a:t> (</a:t>
            </a:r>
            <a:r>
              <a:rPr lang="ru-RU" dirty="0" err="1"/>
              <a:t>Колико</a:t>
            </a:r>
            <a:r>
              <a:rPr lang="ru-RU" dirty="0"/>
              <a:t> </a:t>
            </a:r>
            <a:r>
              <a:rPr lang="ru-RU" dirty="0" err="1"/>
              <a:t>цигарета</a:t>
            </a:r>
            <a:r>
              <a:rPr lang="ru-RU" dirty="0"/>
              <a:t> </a:t>
            </a:r>
            <a:r>
              <a:rPr lang="ru-RU" dirty="0" err="1"/>
              <a:t>дневно</a:t>
            </a:r>
            <a:r>
              <a:rPr lang="ru-RU" dirty="0"/>
              <a:t>? </a:t>
            </a:r>
            <a:r>
              <a:rPr lang="ru-RU" dirty="0" err="1"/>
              <a:t>Колико</a:t>
            </a:r>
            <a:r>
              <a:rPr lang="ru-RU" dirty="0"/>
              <a:t> година?)</a:t>
            </a:r>
          </a:p>
          <a:p>
            <a:r>
              <a:rPr lang="ru-RU" dirty="0"/>
              <a:t> </a:t>
            </a:r>
            <a:r>
              <a:rPr lang="ru-RU" dirty="0" err="1"/>
              <a:t>Конзумација</a:t>
            </a:r>
            <a:r>
              <a:rPr lang="ru-RU" dirty="0"/>
              <a:t> </a:t>
            </a:r>
            <a:r>
              <a:rPr lang="ru-RU" dirty="0" err="1"/>
              <a:t>алкохолних</a:t>
            </a:r>
            <a:r>
              <a:rPr lang="ru-RU" dirty="0"/>
              <a:t> </a:t>
            </a:r>
            <a:r>
              <a:rPr lang="ru-RU" dirty="0" err="1"/>
              <a:t>пића</a:t>
            </a:r>
            <a:r>
              <a:rPr lang="ru-RU" dirty="0"/>
              <a:t> (</a:t>
            </a:r>
            <a:r>
              <a:rPr lang="ru-RU" dirty="0" err="1"/>
              <a:t>Врста</a:t>
            </a:r>
            <a:r>
              <a:rPr lang="ru-RU" dirty="0"/>
              <a:t>? </a:t>
            </a:r>
            <a:r>
              <a:rPr lang="ru-RU" dirty="0" err="1"/>
              <a:t>Количина</a:t>
            </a:r>
            <a:r>
              <a:rPr lang="ru-RU" dirty="0"/>
              <a:t>? </a:t>
            </a:r>
            <a:r>
              <a:rPr lang="ru-RU" dirty="0" err="1"/>
              <a:t>Свакодневно</a:t>
            </a:r>
            <a:r>
              <a:rPr lang="ru-RU" dirty="0"/>
              <a:t>, </a:t>
            </a:r>
            <a:r>
              <a:rPr lang="ru-RU" dirty="0" err="1"/>
              <a:t>повремено</a:t>
            </a:r>
            <a:r>
              <a:rPr lang="ru-RU" dirty="0"/>
              <a:t>?)</a:t>
            </a:r>
          </a:p>
          <a:p>
            <a:r>
              <a:rPr lang="ru-RU" dirty="0"/>
              <a:t> </a:t>
            </a:r>
            <a:r>
              <a:rPr lang="ru-RU" dirty="0" err="1"/>
              <a:t>Конзумација</a:t>
            </a:r>
            <a:r>
              <a:rPr lang="ru-RU" dirty="0"/>
              <a:t> </a:t>
            </a:r>
            <a:r>
              <a:rPr lang="ru-RU" dirty="0" err="1"/>
              <a:t>психоактивних</a:t>
            </a:r>
            <a:r>
              <a:rPr lang="ru-RU" dirty="0"/>
              <a:t> </a:t>
            </a:r>
            <a:r>
              <a:rPr lang="ru-RU" dirty="0" err="1"/>
              <a:t>супстанци</a:t>
            </a:r>
            <a:r>
              <a:rPr lang="ru-RU" dirty="0"/>
              <a:t>, дроге, </a:t>
            </a:r>
            <a:r>
              <a:rPr lang="ru-RU" dirty="0" err="1"/>
              <a:t>седативних</a:t>
            </a:r>
            <a:r>
              <a:rPr lang="ru-RU" dirty="0"/>
              <a:t> и других </a:t>
            </a:r>
            <a:r>
              <a:rPr lang="ru-RU" dirty="0" err="1"/>
              <a:t>лекова</a:t>
            </a:r>
            <a:r>
              <a:rPr lang="ru-RU" dirty="0"/>
              <a:t> </a:t>
            </a:r>
          </a:p>
          <a:p>
            <a:r>
              <a:rPr lang="ru-RU" dirty="0"/>
              <a:t> </a:t>
            </a:r>
            <a:r>
              <a:rPr lang="ru-RU" dirty="0" err="1"/>
              <a:t>Врста</a:t>
            </a:r>
            <a:r>
              <a:rPr lang="ru-RU" dirty="0"/>
              <a:t> посла и </a:t>
            </a:r>
            <a:r>
              <a:rPr lang="ru-RU" dirty="0" err="1"/>
              <a:t>услови</a:t>
            </a:r>
            <a:r>
              <a:rPr lang="ru-RU" dirty="0"/>
              <a:t> на послу </a:t>
            </a:r>
          </a:p>
          <a:p>
            <a:r>
              <a:rPr lang="ru-RU" dirty="0"/>
              <a:t> </a:t>
            </a:r>
            <a:r>
              <a:rPr lang="ru-RU" dirty="0" err="1"/>
              <a:t>Хигијенско</a:t>
            </a:r>
            <a:r>
              <a:rPr lang="ru-RU" dirty="0"/>
              <a:t>-техничка </a:t>
            </a:r>
            <a:r>
              <a:rPr lang="ru-RU" dirty="0" err="1"/>
              <a:t>заштита</a:t>
            </a:r>
            <a:r>
              <a:rPr lang="ru-RU" dirty="0"/>
              <a:t> 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3251288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863667" cy="1320800"/>
          </a:xfrm>
        </p:spPr>
        <p:txBody>
          <a:bodyPr/>
          <a:lstStyle/>
          <a:p>
            <a:r>
              <a:rPr lang="sr-Cyrl-RS" dirty="0"/>
              <a:t>Објективан (физикални) преглед болесника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51001"/>
            <a:ext cx="9279466" cy="4390362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/>
              <a:t>Прикупљање</a:t>
            </a:r>
            <a:r>
              <a:rPr lang="ru-RU" dirty="0"/>
              <a:t> </a:t>
            </a:r>
            <a:r>
              <a:rPr lang="ru-RU" dirty="0" err="1"/>
              <a:t>знакова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 ради </a:t>
            </a:r>
            <a:r>
              <a:rPr lang="ru-RU" dirty="0" err="1"/>
              <a:t>постављања</a:t>
            </a:r>
            <a:r>
              <a:rPr lang="ru-RU" dirty="0"/>
              <a:t> </a:t>
            </a:r>
            <a:r>
              <a:rPr lang="ru-RU" dirty="0" err="1"/>
              <a:t>њене</a:t>
            </a:r>
            <a:r>
              <a:rPr lang="ru-RU" dirty="0"/>
              <a:t> </a:t>
            </a:r>
            <a:r>
              <a:rPr lang="ru-RU" dirty="0" err="1"/>
              <a:t>дијагнозе</a:t>
            </a:r>
            <a:r>
              <a:rPr lang="ru-RU" dirty="0"/>
              <a:t> </a:t>
            </a:r>
            <a:r>
              <a:rPr lang="ru-RU" dirty="0" err="1"/>
              <a:t>применом</a:t>
            </a:r>
            <a:r>
              <a:rPr lang="ru-RU" dirty="0"/>
              <a:t> 4 методе </a:t>
            </a:r>
            <a:r>
              <a:rPr lang="ru-RU" dirty="0" err="1"/>
              <a:t>физикалног</a:t>
            </a:r>
            <a:r>
              <a:rPr lang="ru-RU" dirty="0"/>
              <a:t> </a:t>
            </a:r>
            <a:r>
              <a:rPr lang="ru-RU" dirty="0" err="1"/>
              <a:t>прегледа</a:t>
            </a:r>
            <a:r>
              <a:rPr lang="ru-RU" dirty="0"/>
              <a:t> и </a:t>
            </a:r>
            <a:r>
              <a:rPr lang="ru-RU" dirty="0" err="1"/>
              <a:t>спровођењем</a:t>
            </a:r>
            <a:r>
              <a:rPr lang="ru-RU" dirty="0"/>
              <a:t> </a:t>
            </a:r>
            <a:r>
              <a:rPr lang="ru-RU" dirty="0" err="1"/>
              <a:t>одређених</a:t>
            </a:r>
            <a:r>
              <a:rPr lang="ru-RU" dirty="0"/>
              <a:t> </a:t>
            </a:r>
            <a:r>
              <a:rPr lang="ru-RU" dirty="0" err="1"/>
              <a:t>клиничких</a:t>
            </a:r>
            <a:r>
              <a:rPr lang="ru-RU" dirty="0"/>
              <a:t> </a:t>
            </a:r>
            <a:r>
              <a:rPr lang="ru-RU" dirty="0" err="1"/>
              <a:t>мерења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sr-Cyrl-RS" dirty="0"/>
              <a:t>Основне методе:</a:t>
            </a:r>
          </a:p>
          <a:p>
            <a:pPr lvl="1"/>
            <a:r>
              <a:rPr lang="sr-Cyrl-RS" dirty="0"/>
              <a:t> инспекција (посматрање)</a:t>
            </a:r>
          </a:p>
          <a:p>
            <a:pPr lvl="1"/>
            <a:r>
              <a:rPr lang="sr-Cyrl-RS" dirty="0"/>
              <a:t> палпација (додиривање)</a:t>
            </a:r>
          </a:p>
          <a:p>
            <a:pPr lvl="1"/>
            <a:r>
              <a:rPr lang="sr-Cyrl-RS" dirty="0"/>
              <a:t> перкусија (ударање)</a:t>
            </a:r>
          </a:p>
          <a:p>
            <a:pPr lvl="1"/>
            <a:r>
              <a:rPr lang="sr-Cyrl-RS" dirty="0"/>
              <a:t> аускултација (слушање)</a:t>
            </a:r>
          </a:p>
          <a:p>
            <a:endParaRPr lang="sr-Cyrl-RS" dirty="0"/>
          </a:p>
          <a:p>
            <a:r>
              <a:rPr lang="sr-Cyrl-RS" dirty="0"/>
              <a:t>Клиничка мерења:</a:t>
            </a:r>
          </a:p>
          <a:p>
            <a:pPr lvl="1"/>
            <a:r>
              <a:rPr lang="sr-Cyrl-RS" dirty="0"/>
              <a:t> мерење телесне висине</a:t>
            </a:r>
          </a:p>
          <a:p>
            <a:pPr lvl="1"/>
            <a:r>
              <a:rPr lang="sr-Cyrl-RS" dirty="0"/>
              <a:t> мерење телесне тежине</a:t>
            </a:r>
          </a:p>
          <a:p>
            <a:pPr lvl="1"/>
            <a:r>
              <a:rPr lang="sr-Cyrl-RS" dirty="0"/>
              <a:t> мерење телесне температуре</a:t>
            </a:r>
          </a:p>
          <a:p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4006" y="4049391"/>
            <a:ext cx="1803499" cy="10166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2450" r="6271" b="9530"/>
          <a:stretch/>
        </p:blipFill>
        <p:spPr>
          <a:xfrm>
            <a:off x="9944422" y="1504695"/>
            <a:ext cx="1742449" cy="24577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2200" y="5282375"/>
            <a:ext cx="1795305" cy="89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2363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20133"/>
            <a:ext cx="8596668" cy="1320800"/>
          </a:xfrm>
        </p:spPr>
        <p:txBody>
          <a:bodyPr/>
          <a:lstStyle/>
          <a:p>
            <a:r>
              <a:rPr lang="sr-Cyrl-RS" dirty="0"/>
              <a:t>Неопходни услови за обовљање физикалног прегледа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45733"/>
            <a:ext cx="8596668" cy="4766734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/>
              <a:t>ПРОСТОРИЈА</a:t>
            </a:r>
            <a:r>
              <a:rPr lang="ru-RU" dirty="0"/>
              <a:t> ЗА </a:t>
            </a:r>
            <a:r>
              <a:rPr lang="ru-RU" dirty="0" err="1"/>
              <a:t>ПРЕГЛЕД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просторија</a:t>
            </a:r>
            <a:r>
              <a:rPr lang="ru-RU" dirty="0"/>
              <a:t> </a:t>
            </a:r>
            <a:r>
              <a:rPr lang="ru-RU" dirty="0" err="1"/>
              <a:t>одређене</a:t>
            </a:r>
            <a:r>
              <a:rPr lang="ru-RU" dirty="0"/>
              <a:t> величине, </a:t>
            </a:r>
            <a:r>
              <a:rPr lang="ru-RU" dirty="0" err="1"/>
              <a:t>загрејана</a:t>
            </a:r>
            <a:r>
              <a:rPr lang="ru-RU" dirty="0"/>
              <a:t> и добро </a:t>
            </a:r>
            <a:r>
              <a:rPr lang="ru-RU" dirty="0" err="1"/>
              <a:t>осветљена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постеља</a:t>
            </a:r>
            <a:r>
              <a:rPr lang="ru-RU" dirty="0"/>
              <a:t> за </a:t>
            </a:r>
            <a:r>
              <a:rPr lang="ru-RU" dirty="0" err="1"/>
              <a:t>преглед</a:t>
            </a:r>
            <a:r>
              <a:rPr lang="ru-RU" dirty="0"/>
              <a:t> треба да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приступачна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свих страна</a:t>
            </a:r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ПРИПРЕМА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помоћ</a:t>
            </a:r>
            <a:r>
              <a:rPr lang="ru-RU" dirty="0"/>
              <a:t> </a:t>
            </a:r>
            <a:r>
              <a:rPr lang="ru-RU" dirty="0" err="1"/>
              <a:t>медицинске</a:t>
            </a:r>
            <a:r>
              <a:rPr lang="ru-RU" dirty="0"/>
              <a:t> сестре при </a:t>
            </a:r>
            <a:r>
              <a:rPr lang="ru-RU" dirty="0" err="1"/>
              <a:t>припреми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r>
              <a:rPr lang="ru-RU" dirty="0"/>
              <a:t> за </a:t>
            </a:r>
            <a:r>
              <a:rPr lang="ru-RU" dirty="0" err="1"/>
              <a:t>преглед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поставити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r>
              <a:rPr lang="ru-RU" dirty="0"/>
              <a:t> у </a:t>
            </a:r>
            <a:r>
              <a:rPr lang="ru-RU" dirty="0" err="1"/>
              <a:t>положај</a:t>
            </a:r>
            <a:r>
              <a:rPr lang="ru-RU" dirty="0"/>
              <a:t>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му</a:t>
            </a:r>
            <a:r>
              <a:rPr lang="ru-RU" dirty="0"/>
              <a:t> </a:t>
            </a:r>
            <a:r>
              <a:rPr lang="ru-RU" dirty="0" err="1"/>
              <a:t>највише</a:t>
            </a:r>
            <a:r>
              <a:rPr lang="ru-RU" dirty="0"/>
              <a:t> </a:t>
            </a:r>
            <a:r>
              <a:rPr lang="ru-RU" dirty="0" err="1"/>
              <a:t>одговара</a:t>
            </a:r>
            <a:endParaRPr lang="ru-RU" dirty="0"/>
          </a:p>
          <a:p>
            <a:r>
              <a:rPr lang="ru-RU" dirty="0"/>
              <a:t>	</a:t>
            </a:r>
          </a:p>
          <a:p>
            <a:r>
              <a:rPr lang="ru-RU" dirty="0"/>
              <a:t> </a:t>
            </a:r>
            <a:r>
              <a:rPr lang="ru-RU" dirty="0" err="1"/>
              <a:t>ПОЛОЖАЈ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r>
              <a:rPr lang="ru-RU" dirty="0"/>
              <a:t> И </a:t>
            </a:r>
            <a:r>
              <a:rPr lang="ru-RU" dirty="0" err="1"/>
              <a:t>ЛЕКАРА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лекар</a:t>
            </a:r>
            <a:r>
              <a:rPr lang="ru-RU" dirty="0"/>
              <a:t> се </a:t>
            </a:r>
            <a:r>
              <a:rPr lang="ru-RU" dirty="0" err="1"/>
              <a:t>поставља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десне стране </a:t>
            </a:r>
            <a:r>
              <a:rPr lang="ru-RU" dirty="0" err="1"/>
              <a:t>болесника</a:t>
            </a:r>
            <a:r>
              <a:rPr lang="ru-RU" dirty="0"/>
              <a:t> при </a:t>
            </a:r>
            <a:r>
              <a:rPr lang="ru-RU" dirty="0" err="1"/>
              <a:t>обављању</a:t>
            </a:r>
            <a:r>
              <a:rPr lang="ru-RU" dirty="0"/>
              <a:t> </a:t>
            </a:r>
            <a:r>
              <a:rPr lang="ru-RU" dirty="0" err="1"/>
              <a:t>прегледа</a:t>
            </a:r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err="1"/>
              <a:t>АПАРАТИ</a:t>
            </a:r>
            <a:r>
              <a:rPr lang="ru-RU" dirty="0"/>
              <a:t> И ПРИБОР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основни</a:t>
            </a:r>
            <a:r>
              <a:rPr lang="ru-RU" dirty="0"/>
              <a:t> прибор за </a:t>
            </a:r>
            <a:r>
              <a:rPr lang="ru-RU" dirty="0" err="1"/>
              <a:t>обављање</a:t>
            </a:r>
            <a:r>
              <a:rPr lang="ru-RU" dirty="0"/>
              <a:t> </a:t>
            </a:r>
            <a:r>
              <a:rPr lang="ru-RU" dirty="0" err="1"/>
              <a:t>прегледа</a:t>
            </a:r>
            <a:r>
              <a:rPr lang="ru-RU" dirty="0"/>
              <a:t> </a:t>
            </a:r>
            <a:r>
              <a:rPr lang="ru-RU" dirty="0" err="1"/>
              <a:t>болесника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остала</a:t>
            </a:r>
            <a:r>
              <a:rPr lang="ru-RU" dirty="0"/>
              <a:t> </a:t>
            </a:r>
            <a:r>
              <a:rPr lang="ru-RU" dirty="0" err="1"/>
              <a:t>опрема</a:t>
            </a:r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3449441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Инспекција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43656"/>
            <a:ext cx="8596668" cy="3880773"/>
          </a:xfrm>
        </p:spPr>
        <p:txBody>
          <a:bodyPr/>
          <a:lstStyle/>
          <a:p>
            <a:pPr>
              <a:buFontTx/>
              <a:buNone/>
            </a:pPr>
            <a:r>
              <a:rPr lang="sr-Cyrl-CS" altLang="sr-Latn-RS" sz="2000" dirty="0">
                <a:solidFill>
                  <a:schemeClr val="accent2"/>
                </a:solidFill>
                <a:latin typeface="Times New Roman" panose="02020603050405020304" pitchFamily="18" charset="0"/>
              </a:rPr>
              <a:t>ИНСПЕКЦИЈА ( посматрање)</a:t>
            </a:r>
            <a:r>
              <a:rPr lang="sr-Cyrl-CS" altLang="sr-Latn-RS" sz="2000" dirty="0">
                <a:solidFill>
                  <a:schemeClr val="tx2"/>
                </a:solidFill>
                <a:latin typeface="Times New Roman" panose="02020603050405020304" pitchFamily="18" charset="0"/>
              </a:rPr>
              <a:t> – </a:t>
            </a:r>
            <a:r>
              <a:rPr lang="sr-Cyrl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поступак којим се траже и утврђују објективни (физикални) знаци болести у болесника.</a:t>
            </a:r>
          </a:p>
          <a:p>
            <a:pPr>
              <a:buFontTx/>
              <a:buNone/>
            </a:pPr>
            <a:endParaRPr lang="sr-Cyrl-C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r>
              <a:rPr lang="sr-Cyrl-CS" altLang="sr-Latn-RS" dirty="0">
                <a:solidFill>
                  <a:schemeClr val="accent2"/>
                </a:solidFill>
                <a:latin typeface="Times New Roman" panose="02020603050405020304" pitchFamily="18" charset="0"/>
              </a:rPr>
              <a:t>ОПШТА ИНСПЕКЦИЈА </a:t>
            </a:r>
            <a:r>
              <a:rPr lang="sr-Cyrl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– психичко стање болесника,ухрањеност, положај болесника, покрети болесника, промене по кожи… </a:t>
            </a:r>
          </a:p>
          <a:p>
            <a:pPr>
              <a:buFontTx/>
              <a:buNone/>
            </a:pPr>
            <a:endParaRPr lang="sr-Cyrl-CS" altLang="sr-Latn-RS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r>
              <a:rPr lang="sr-Cyrl-CS" altLang="sr-Latn-RS" dirty="0">
                <a:solidFill>
                  <a:schemeClr val="accent2"/>
                </a:solidFill>
                <a:latin typeface="Times New Roman" panose="02020603050405020304" pitchFamily="18" charset="0"/>
              </a:rPr>
              <a:t>ЛОКАЛНА ИНСПЕКЦИЈА- </a:t>
            </a:r>
            <a:r>
              <a:rPr lang="sr-Cyrl-CS" altLang="sr-Latn-RS" dirty="0">
                <a:solidFill>
                  <a:schemeClr val="tx2"/>
                </a:solidFill>
                <a:latin typeface="Times New Roman" panose="02020603050405020304" pitchFamily="18" charset="0"/>
              </a:rPr>
              <a:t>посматрање само одређеног дела, предела тела </a:t>
            </a:r>
            <a:r>
              <a:rPr lang="sr-Cyrl-CS" altLang="sr-Latn-RS" sz="1400" dirty="0">
                <a:solidFill>
                  <a:schemeClr val="tx2"/>
                </a:solidFill>
                <a:latin typeface="Times New Roman" panose="02020603050405020304" pitchFamily="18" charset="0"/>
              </a:rPr>
              <a:t>( глава, врат, грудни кош, трбух, кичмени стуб, руке, ноге, кожа)</a:t>
            </a:r>
            <a:endParaRPr lang="sr-Latn-CS" altLang="sr-Latn-RS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0575081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Општа инспекција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25601"/>
            <a:ext cx="9635066" cy="441576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 </a:t>
            </a:r>
            <a:r>
              <a:rPr lang="ru-RU" dirty="0" err="1"/>
              <a:t>СТАЊЕ</a:t>
            </a:r>
            <a:r>
              <a:rPr lang="ru-RU" dirty="0"/>
              <a:t> СВЕСТИ – </a:t>
            </a:r>
            <a:r>
              <a:rPr lang="ru-RU" dirty="0" err="1"/>
              <a:t>сомноленција</a:t>
            </a:r>
            <a:r>
              <a:rPr lang="ru-RU" dirty="0"/>
              <a:t>, сопор, кома (</a:t>
            </a:r>
            <a:r>
              <a:rPr lang="ru-RU" dirty="0" err="1"/>
              <a:t>GCS</a:t>
            </a:r>
            <a:r>
              <a:rPr lang="ru-RU" dirty="0"/>
              <a:t>) </a:t>
            </a:r>
          </a:p>
          <a:p>
            <a:r>
              <a:rPr lang="ru-RU" dirty="0"/>
              <a:t> СТАВ </a:t>
            </a:r>
            <a:r>
              <a:rPr lang="ru-RU" dirty="0" err="1"/>
              <a:t>ПАЦИЈЕНТА</a:t>
            </a:r>
            <a:r>
              <a:rPr lang="ru-RU" dirty="0"/>
              <a:t> – </a:t>
            </a:r>
            <a:r>
              <a:rPr lang="ru-RU" dirty="0" err="1"/>
              <a:t>активан</a:t>
            </a:r>
            <a:r>
              <a:rPr lang="ru-RU" dirty="0"/>
              <a:t>, </a:t>
            </a:r>
            <a:r>
              <a:rPr lang="ru-RU" dirty="0" err="1"/>
              <a:t>пасиван</a:t>
            </a:r>
            <a:r>
              <a:rPr lang="ru-RU" dirty="0"/>
              <a:t>, </a:t>
            </a:r>
            <a:r>
              <a:rPr lang="ru-RU" dirty="0" err="1"/>
              <a:t>принудан</a:t>
            </a:r>
            <a:r>
              <a:rPr lang="ru-RU" dirty="0"/>
              <a:t>.</a:t>
            </a:r>
          </a:p>
          <a:p>
            <a:r>
              <a:rPr lang="ru-RU" dirty="0"/>
              <a:t> </a:t>
            </a:r>
            <a:r>
              <a:rPr lang="ru-RU" dirty="0" err="1"/>
              <a:t>ОРИЈЕНТАЦИЈА</a:t>
            </a:r>
            <a:r>
              <a:rPr lang="ru-RU" dirty="0"/>
              <a:t> – </a:t>
            </a:r>
            <a:r>
              <a:rPr lang="ru-RU" dirty="0" err="1"/>
              <a:t>способност</a:t>
            </a:r>
            <a:r>
              <a:rPr lang="ru-RU" dirty="0"/>
              <a:t> особе да се </a:t>
            </a:r>
            <a:r>
              <a:rPr lang="ru-RU" dirty="0" err="1"/>
              <a:t>оријентише</a:t>
            </a:r>
            <a:r>
              <a:rPr lang="ru-RU" dirty="0"/>
              <a:t>  у </a:t>
            </a:r>
            <a:r>
              <a:rPr lang="ru-RU" dirty="0" err="1"/>
              <a:t>времену</a:t>
            </a:r>
            <a:r>
              <a:rPr lang="ru-RU" dirty="0"/>
              <a:t> и простору, </a:t>
            </a:r>
            <a:r>
              <a:rPr lang="ru-RU" dirty="0" err="1"/>
              <a:t>према</a:t>
            </a:r>
            <a:r>
              <a:rPr lang="ru-RU" dirty="0"/>
              <a:t> </a:t>
            </a:r>
            <a:r>
              <a:rPr lang="ru-RU" dirty="0" err="1"/>
              <a:t>себи</a:t>
            </a:r>
            <a:r>
              <a:rPr lang="ru-RU" dirty="0"/>
              <a:t> и </a:t>
            </a:r>
            <a:r>
              <a:rPr lang="ru-RU" dirty="0" err="1"/>
              <a:t>околини</a:t>
            </a:r>
            <a:endParaRPr lang="ru-RU" dirty="0"/>
          </a:p>
          <a:p>
            <a:r>
              <a:rPr lang="ru-RU" dirty="0"/>
              <a:t> ГЛАС И ГОВОР</a:t>
            </a:r>
          </a:p>
          <a:p>
            <a:r>
              <a:rPr lang="ru-RU" dirty="0"/>
              <a:t> </a:t>
            </a:r>
            <a:r>
              <a:rPr lang="ru-RU" dirty="0" err="1"/>
              <a:t>РАСТ</a:t>
            </a:r>
            <a:r>
              <a:rPr lang="ru-RU" dirty="0"/>
              <a:t> И </a:t>
            </a:r>
            <a:r>
              <a:rPr lang="ru-RU" dirty="0" err="1"/>
              <a:t>РАЗВИЈЕНОСТ</a:t>
            </a:r>
            <a:endParaRPr lang="ru-RU" dirty="0"/>
          </a:p>
          <a:p>
            <a:pPr lvl="1"/>
            <a:r>
              <a:rPr lang="ru-RU" dirty="0" err="1"/>
              <a:t>телесна</a:t>
            </a:r>
            <a:r>
              <a:rPr lang="ru-RU" dirty="0"/>
              <a:t> </a:t>
            </a:r>
            <a:r>
              <a:rPr lang="ru-RU" dirty="0" err="1"/>
              <a:t>висина</a:t>
            </a:r>
            <a:r>
              <a:rPr lang="ru-RU" dirty="0"/>
              <a:t> (</a:t>
            </a:r>
            <a:r>
              <a:rPr lang="ru-RU" dirty="0" err="1"/>
              <a:t>патуљаст</a:t>
            </a:r>
            <a:r>
              <a:rPr lang="ru-RU" dirty="0"/>
              <a:t> или </a:t>
            </a:r>
            <a:r>
              <a:rPr lang="ru-RU" dirty="0" err="1"/>
              <a:t>изразито</a:t>
            </a:r>
            <a:r>
              <a:rPr lang="ru-RU" dirty="0"/>
              <a:t> висок </a:t>
            </a:r>
            <a:r>
              <a:rPr lang="ru-RU" dirty="0" err="1"/>
              <a:t>раст</a:t>
            </a:r>
            <a:r>
              <a:rPr lang="ru-RU" dirty="0"/>
              <a:t>), </a:t>
            </a:r>
          </a:p>
          <a:p>
            <a:pPr lvl="1"/>
            <a:r>
              <a:rPr lang="ru-RU" dirty="0" err="1"/>
              <a:t>ухрањеност</a:t>
            </a:r>
            <a:r>
              <a:rPr lang="ru-RU" dirty="0"/>
              <a:t> (</a:t>
            </a:r>
            <a:r>
              <a:rPr lang="ru-RU" dirty="0" err="1"/>
              <a:t>гојазност</a:t>
            </a:r>
            <a:r>
              <a:rPr lang="ru-RU" dirty="0"/>
              <a:t>, </a:t>
            </a:r>
            <a:r>
              <a:rPr lang="ru-RU" dirty="0" err="1"/>
              <a:t>потхрањеност</a:t>
            </a:r>
            <a:r>
              <a:rPr lang="ru-RU" dirty="0"/>
              <a:t>, </a:t>
            </a:r>
            <a:r>
              <a:rPr lang="ru-RU" dirty="0" err="1"/>
              <a:t>атлетска</a:t>
            </a:r>
            <a:r>
              <a:rPr lang="ru-RU" dirty="0"/>
              <a:t> </a:t>
            </a:r>
            <a:r>
              <a:rPr lang="ru-RU" dirty="0" err="1"/>
              <a:t>грађа</a:t>
            </a:r>
            <a:r>
              <a:rPr lang="ru-RU" dirty="0"/>
              <a:t>), </a:t>
            </a:r>
          </a:p>
          <a:p>
            <a:pPr lvl="1"/>
            <a:r>
              <a:rPr lang="ru-RU" dirty="0" err="1"/>
              <a:t>изглед</a:t>
            </a:r>
            <a:r>
              <a:rPr lang="ru-RU" dirty="0"/>
              <a:t> коже (</a:t>
            </a:r>
            <a:r>
              <a:rPr lang="ru-RU" dirty="0" err="1"/>
              <a:t>бледило</a:t>
            </a:r>
            <a:r>
              <a:rPr lang="ru-RU" dirty="0"/>
              <a:t> или </a:t>
            </a:r>
            <a:r>
              <a:rPr lang="ru-RU" dirty="0" err="1"/>
              <a:t>изразита</a:t>
            </a:r>
            <a:r>
              <a:rPr lang="ru-RU" dirty="0"/>
              <a:t> </a:t>
            </a:r>
            <a:r>
              <a:rPr lang="ru-RU" dirty="0" err="1"/>
              <a:t>прокрвљенос</a:t>
            </a:r>
            <a:r>
              <a:rPr lang="ru-RU" dirty="0"/>
              <a:t>, </a:t>
            </a:r>
            <a:r>
              <a:rPr lang="ru-RU" dirty="0" err="1"/>
              <a:t>бледо-жуа</a:t>
            </a:r>
            <a:r>
              <a:rPr lang="ru-RU" dirty="0"/>
              <a:t>, </a:t>
            </a:r>
            <a:r>
              <a:rPr lang="ru-RU" dirty="0" err="1"/>
              <a:t>цијанотична</a:t>
            </a:r>
            <a:r>
              <a:rPr lang="ru-RU" dirty="0"/>
              <a:t>), </a:t>
            </a:r>
          </a:p>
          <a:p>
            <a:pPr lvl="1"/>
            <a:r>
              <a:rPr lang="ru-RU" dirty="0" err="1"/>
              <a:t>развијеност</a:t>
            </a:r>
            <a:r>
              <a:rPr lang="ru-RU" dirty="0"/>
              <a:t> </a:t>
            </a:r>
            <a:r>
              <a:rPr lang="ru-RU" dirty="0" err="1"/>
              <a:t>мишића</a:t>
            </a:r>
            <a:r>
              <a:rPr lang="ru-RU" dirty="0"/>
              <a:t> (</a:t>
            </a:r>
            <a:r>
              <a:rPr lang="ru-RU" dirty="0" err="1"/>
              <a:t>средња</a:t>
            </a:r>
            <a:r>
              <a:rPr lang="ru-RU" dirty="0"/>
              <a:t>, </a:t>
            </a:r>
            <a:r>
              <a:rPr lang="ru-RU" dirty="0" err="1"/>
              <a:t>изразита</a:t>
            </a:r>
            <a:r>
              <a:rPr lang="ru-RU" dirty="0"/>
              <a:t>, слаба), </a:t>
            </a:r>
          </a:p>
          <a:p>
            <a:pPr lvl="1"/>
            <a:r>
              <a:rPr lang="ru-RU" dirty="0" err="1"/>
              <a:t>распрострањеност</a:t>
            </a:r>
            <a:r>
              <a:rPr lang="ru-RU" dirty="0"/>
              <a:t> косе (</a:t>
            </a:r>
            <a:r>
              <a:rPr lang="ru-RU" dirty="0" err="1"/>
              <a:t>нормална</a:t>
            </a:r>
            <a:r>
              <a:rPr lang="ru-RU" dirty="0"/>
              <a:t>, </a:t>
            </a:r>
            <a:r>
              <a:rPr lang="ru-RU" dirty="0" err="1"/>
              <a:t>ћелавост</a:t>
            </a:r>
            <a:r>
              <a:rPr lang="ru-RU" dirty="0"/>
              <a:t>), </a:t>
            </a:r>
          </a:p>
          <a:p>
            <a:pPr lvl="1"/>
            <a:r>
              <a:rPr lang="ru-RU" dirty="0" err="1"/>
              <a:t>покрети</a:t>
            </a:r>
            <a:r>
              <a:rPr lang="ru-RU" dirty="0"/>
              <a:t> (</a:t>
            </a:r>
            <a:r>
              <a:rPr lang="ru-RU" dirty="0" err="1"/>
              <a:t>активни</a:t>
            </a:r>
            <a:r>
              <a:rPr lang="ru-RU" dirty="0"/>
              <a:t>, </a:t>
            </a:r>
            <a:r>
              <a:rPr lang="ru-RU" dirty="0" err="1"/>
              <a:t>лењи</a:t>
            </a:r>
            <a:r>
              <a:rPr lang="ru-RU" dirty="0"/>
              <a:t>, </a:t>
            </a:r>
            <a:r>
              <a:rPr lang="ru-RU" dirty="0" err="1"/>
              <a:t>пасивни</a:t>
            </a:r>
            <a:r>
              <a:rPr lang="ru-RU" dirty="0"/>
              <a:t>), </a:t>
            </a:r>
          </a:p>
          <a:p>
            <a:pPr lvl="1"/>
            <a:r>
              <a:rPr lang="ru-RU" dirty="0" err="1"/>
              <a:t>стање</a:t>
            </a:r>
            <a:r>
              <a:rPr lang="ru-RU" dirty="0"/>
              <a:t> коже (тургор, </a:t>
            </a:r>
            <a:r>
              <a:rPr lang="ru-RU" dirty="0" err="1"/>
              <a:t>темепература</a:t>
            </a:r>
            <a:r>
              <a:rPr lang="ru-RU" dirty="0"/>
              <a:t>, </a:t>
            </a:r>
            <a:r>
              <a:rPr lang="ru-RU" dirty="0" err="1"/>
              <a:t>пигментованост</a:t>
            </a:r>
            <a:r>
              <a:rPr lang="ru-RU" dirty="0"/>
              <a:t>),</a:t>
            </a:r>
          </a:p>
          <a:p>
            <a:pPr lvl="1"/>
            <a:r>
              <a:rPr lang="ru-RU" dirty="0"/>
              <a:t>психичке </a:t>
            </a:r>
            <a:r>
              <a:rPr lang="ru-RU" dirty="0" err="1"/>
              <a:t>особине</a:t>
            </a:r>
            <a:r>
              <a:rPr lang="ru-RU" dirty="0"/>
              <a:t> (</a:t>
            </a:r>
            <a:r>
              <a:rPr lang="ru-RU" dirty="0" err="1"/>
              <a:t>интелигенција</a:t>
            </a:r>
            <a:r>
              <a:rPr lang="ru-RU" dirty="0"/>
              <a:t>, психичка </a:t>
            </a:r>
            <a:r>
              <a:rPr lang="ru-RU" dirty="0" err="1"/>
              <a:t>заосталост</a:t>
            </a:r>
            <a:r>
              <a:rPr lang="ru-RU" dirty="0"/>
              <a:t>).</a:t>
            </a:r>
          </a:p>
          <a:p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012" y="2838887"/>
            <a:ext cx="3029975" cy="35847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1017" y="6358086"/>
            <a:ext cx="2022250" cy="43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4152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01600"/>
            <a:ext cx="8596668" cy="1320800"/>
          </a:xfrm>
        </p:spPr>
        <p:txBody>
          <a:bodyPr/>
          <a:lstStyle/>
          <a:p>
            <a:r>
              <a:rPr lang="sr-Cyrl-RS" dirty="0"/>
              <a:t>Општа инспекција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53067"/>
            <a:ext cx="8596668" cy="5393266"/>
          </a:xfrm>
        </p:spPr>
        <p:txBody>
          <a:bodyPr>
            <a:normAutofit/>
          </a:bodyPr>
          <a:lstStyle/>
          <a:p>
            <a:pPr marL="536575" lvl="2" algn="just"/>
            <a:r>
              <a:rPr lang="sr-Cyrl-CS" altLang="en-US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КОНСТИТУЦИЈА (ТЕЛЕСНА ГРАЂА ОРГАНИЗМА)</a:t>
            </a:r>
          </a:p>
          <a:p>
            <a:pPr marL="536575" lvl="2" algn="just">
              <a:buFontTx/>
              <a:buChar char="-"/>
            </a:pP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 стенична (просечна)</a:t>
            </a:r>
          </a:p>
          <a:p>
            <a:pPr marL="536575" lvl="2" algn="just">
              <a:buFontTx/>
              <a:buChar char="-"/>
            </a:pP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 хиперстенична (натпросечна)</a:t>
            </a:r>
          </a:p>
          <a:p>
            <a:pPr marL="536575" lvl="2" algn="just">
              <a:buFontTx/>
              <a:buChar char="-"/>
            </a:pP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 хипостенична (слаба)</a:t>
            </a:r>
          </a:p>
          <a:p>
            <a:pPr marL="536575" lvl="2" algn="just"/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Пигнетов индекс (ПИ) </a:t>
            </a:r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= телесна висина – (телесна маса + средњи обим груди)</a:t>
            </a:r>
            <a:endParaRPr lang="sr-Cyrl-CS" altLang="en-US" sz="1600" b="1" dirty="0">
              <a:latin typeface="Arial" pitchFamily="34" charset="0"/>
              <a:cs typeface="Arial" pitchFamily="34" charset="0"/>
            </a:endParaRPr>
          </a:p>
          <a:p>
            <a:pPr marL="993775" lvl="3" algn="just"/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ПИ мањи од 20 – особа има јаку конституцију</a:t>
            </a:r>
          </a:p>
          <a:p>
            <a:pPr marL="993775" lvl="3" algn="just"/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ПИ 20-30 – особа има средњу конституцију</a:t>
            </a:r>
          </a:p>
          <a:p>
            <a:pPr marL="993775" lvl="3" algn="just"/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ПИ већи од 31 – особа има слабу конституцију</a:t>
            </a:r>
          </a:p>
          <a:p>
            <a:pPr marL="993775" lvl="3" algn="just"/>
            <a:endParaRPr lang="sr-Cyrl-CS" altLang="en-US" sz="1600" dirty="0">
              <a:latin typeface="Arial" pitchFamily="34" charset="0"/>
              <a:cs typeface="Arial" pitchFamily="34" charset="0"/>
            </a:endParaRPr>
          </a:p>
          <a:p>
            <a:pPr marL="536575" lvl="2" algn="just"/>
            <a:r>
              <a:rPr lang="sr-Cyrl-CS" altLang="en-US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ТЕЛЕСНА МАСА И УХРАЊЕНОСТ</a:t>
            </a:r>
            <a:endParaRPr lang="sr-Cyrl-CS" altLang="en-US" sz="1600" b="1" dirty="0">
              <a:latin typeface="Arial" pitchFamily="34" charset="0"/>
              <a:cs typeface="Arial" pitchFamily="34" charset="0"/>
            </a:endParaRPr>
          </a:p>
          <a:p>
            <a:pPr marL="1050925" lvl="3" indent="-285750" algn="just"/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 груба процена: </a:t>
            </a:r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од телесне висине (ТВ) у цм одузме се 100, па се тежина (ТТ) изрази у кг</a:t>
            </a:r>
            <a:endParaRPr lang="sr-Cyrl-CS" altLang="en-US" sz="1600" b="1" dirty="0">
              <a:latin typeface="Arial" pitchFamily="34" charset="0"/>
              <a:cs typeface="Arial" pitchFamily="34" charset="0"/>
            </a:endParaRPr>
          </a:p>
          <a:p>
            <a:pPr marL="1108075" lvl="3" indent="-342900" algn="just"/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sr-Latn-CS" altLang="en-US" sz="1600" b="1" dirty="0">
                <a:latin typeface="Arial" pitchFamily="34" charset="0"/>
                <a:cs typeface="Arial" pitchFamily="34" charset="0"/>
              </a:rPr>
              <a:t>BMI </a:t>
            </a: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(индекс телесне масе) </a:t>
            </a:r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= ТТ (кг)/ТВ (м)</a:t>
            </a:r>
            <a:r>
              <a:rPr lang="sr-Cyrl-CS" altLang="en-US" sz="1600" baseline="30000" dirty="0">
                <a:latin typeface="Arial" pitchFamily="34" charset="0"/>
                <a:cs typeface="Arial" pitchFamily="34" charset="0"/>
              </a:rPr>
              <a:t>2.</a:t>
            </a:r>
            <a:r>
              <a:rPr lang="sr-Cyrl-CS" altLang="en-US" sz="16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1222375" lvl="4" indent="0" algn="just">
              <a:buNone/>
            </a:pP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Номалне вредности </a:t>
            </a:r>
            <a:r>
              <a:rPr lang="sr-Latn-CS" altLang="en-US" sz="1600" b="1" dirty="0">
                <a:latin typeface="Arial" pitchFamily="34" charset="0"/>
                <a:cs typeface="Arial" pitchFamily="34" charset="0"/>
              </a:rPr>
              <a:t>BMI </a:t>
            </a:r>
            <a:r>
              <a:rPr lang="sr-Cyrl-CS" altLang="en-US" sz="1600" b="1" dirty="0">
                <a:latin typeface="Arial" pitchFamily="34" charset="0"/>
                <a:cs typeface="Arial" pitchFamily="34" charset="0"/>
              </a:rPr>
              <a:t>су 19 (20) – 24 (25)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4022102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702734"/>
            <a:ext cx="8596668" cy="1320800"/>
          </a:xfrm>
        </p:spPr>
        <p:txBody>
          <a:bodyPr/>
          <a:lstStyle/>
          <a:p>
            <a:r>
              <a:rPr lang="sr-Cyrl-RS" dirty="0"/>
              <a:t>Основне одлике болести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677334" y="1566333"/>
            <a:ext cx="8596668" cy="447502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endParaRPr lang="sr-Latn-CS" altLang="sr-Latn-RS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ЕТИОЛОГИЈА БОЛЕСТИ - узроци болести</a:t>
            </a:r>
            <a:endParaRPr lang="sr-Cyrl-RS" altLang="sr-Latn-RS" sz="24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sr-Cyrl-RS" altLang="sr-Latn-RS" sz="2200" dirty="0">
                <a:solidFill>
                  <a:schemeClr val="tx1"/>
                </a:solidFill>
                <a:latin typeface="Times New Roman" panose="02020603050405020304" pitchFamily="18" charset="0"/>
              </a:rPr>
              <a:t>Егзогени</a:t>
            </a:r>
          </a:p>
          <a:p>
            <a:pPr lvl="1">
              <a:lnSpc>
                <a:spcPct val="90000"/>
              </a:lnSpc>
            </a:pPr>
            <a:r>
              <a:rPr lang="sr-Cyrl-RS" altLang="sr-Latn-RS" sz="2200" dirty="0">
                <a:solidFill>
                  <a:schemeClr val="tx1"/>
                </a:solidFill>
                <a:latin typeface="Times New Roman" panose="02020603050405020304" pitchFamily="18" charset="0"/>
              </a:rPr>
              <a:t>Ендогени</a:t>
            </a:r>
            <a:endParaRPr lang="sr-Latn-CS" altLang="sr-Latn-RS" sz="22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ПАТОГЕНЕЗА БОЛЕСТИ - начин настанка болести</a:t>
            </a: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КЛИНИЧКА СЛИКА - испољавање болести</a:t>
            </a: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УТВРЂИВАЊЕ БОЛЕСТИ - постављање дијагнозе</a:t>
            </a: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ЛЕЧЕЊЕ БОЛЕСНИКА - отклањање узрочника болести</a:t>
            </a: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ЕВОЛУЦИЈА БОЛЕСТИ - ток болести</a:t>
            </a:r>
          </a:p>
          <a:p>
            <a:pPr>
              <a:lnSpc>
                <a:spcPct val="90000"/>
              </a:lnSpc>
            </a:pPr>
            <a:r>
              <a:rPr lang="sr-Latn-CS" altLang="sr-Latn-R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 ИСХОД БОЛЕСТИ - завршетак болести</a:t>
            </a:r>
            <a:endParaRPr lang="en-US" altLang="sr-Latn-RS" sz="24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Latn-CS" altLang="sr-Latn-RS" sz="24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0473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3934"/>
            <a:ext cx="8596668" cy="1320800"/>
          </a:xfrm>
        </p:spPr>
        <p:txBody>
          <a:bodyPr/>
          <a:lstStyle/>
          <a:p>
            <a:r>
              <a:rPr lang="sr-Cyrl-RS" dirty="0"/>
              <a:t>Општа инспекција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03867"/>
            <a:ext cx="8596668" cy="5401733"/>
          </a:xfrm>
        </p:spPr>
        <p:txBody>
          <a:bodyPr>
            <a:normAutofit fontScale="85000" lnSpcReduction="20000"/>
          </a:bodyPr>
          <a:lstStyle/>
          <a:p>
            <a:r>
              <a:rPr lang="sr-Cyrl-RS" dirty="0"/>
              <a:t> КОЖА</a:t>
            </a:r>
          </a:p>
          <a:p>
            <a:pPr lvl="1"/>
            <a:r>
              <a:rPr lang="sr-Cyrl-RS" dirty="0"/>
              <a:t> тургор (грађа и еластичност)</a:t>
            </a:r>
          </a:p>
          <a:p>
            <a:pPr lvl="1"/>
            <a:r>
              <a:rPr lang="sr-Cyrl-RS" dirty="0"/>
              <a:t> топлота</a:t>
            </a:r>
          </a:p>
          <a:p>
            <a:pPr lvl="1"/>
            <a:r>
              <a:rPr lang="sr-Cyrl-RS" dirty="0"/>
              <a:t> боја</a:t>
            </a:r>
          </a:p>
          <a:p>
            <a:pPr lvl="1"/>
            <a:r>
              <a:rPr lang="sr-Cyrl-RS" dirty="0"/>
              <a:t> пигментација</a:t>
            </a:r>
          </a:p>
          <a:p>
            <a:pPr lvl="1"/>
            <a:r>
              <a:rPr lang="sr-Cyrl-RS" dirty="0"/>
              <a:t> чистоћа</a:t>
            </a:r>
          </a:p>
          <a:p>
            <a:pPr lvl="1"/>
            <a:r>
              <a:rPr lang="sr-Cyrl-RS" dirty="0"/>
              <a:t> маљавост</a:t>
            </a:r>
          </a:p>
          <a:p>
            <a:pPr lvl="1"/>
            <a:endParaRPr lang="sr-Cyrl-RS" dirty="0"/>
          </a:p>
          <a:p>
            <a:r>
              <a:rPr lang="sr-Cyrl-RS" dirty="0"/>
              <a:t> ТЕЛЕСНА ТЕМПЕРАТУРА</a:t>
            </a:r>
          </a:p>
          <a:p>
            <a:pPr lvl="1"/>
            <a:r>
              <a:rPr lang="sr-Cyrl-RS" dirty="0"/>
              <a:t> нормална температуруа - у аксили  до 37 </a:t>
            </a:r>
            <a:r>
              <a:rPr lang="sr-Latn-RS" dirty="0"/>
              <a:t>C, </a:t>
            </a:r>
            <a:r>
              <a:rPr lang="sr-Cyrl-RS" dirty="0"/>
              <a:t>у устима до 37.5 </a:t>
            </a:r>
            <a:r>
              <a:rPr lang="sr-Latn-RS" dirty="0"/>
              <a:t>C,  </a:t>
            </a:r>
            <a:r>
              <a:rPr lang="sr-Cyrl-RS" dirty="0"/>
              <a:t>у анусу до 38 </a:t>
            </a:r>
            <a:r>
              <a:rPr lang="sr-Latn-RS" dirty="0"/>
              <a:t>C</a:t>
            </a:r>
          </a:p>
          <a:p>
            <a:pPr lvl="1"/>
            <a:r>
              <a:rPr lang="sr-Latn-RS" dirty="0"/>
              <a:t> </a:t>
            </a:r>
            <a:r>
              <a:rPr lang="sr-Cyrl-RS" dirty="0"/>
              <a:t>до 38 </a:t>
            </a:r>
            <a:r>
              <a:rPr lang="sr-Latn-RS" dirty="0"/>
              <a:t>C – </a:t>
            </a:r>
            <a:r>
              <a:rPr lang="sr-Cyrl-RS" dirty="0"/>
              <a:t>субфебрилност, </a:t>
            </a:r>
          </a:p>
          <a:p>
            <a:pPr lvl="1"/>
            <a:r>
              <a:rPr lang="sr-Cyrl-RS" dirty="0"/>
              <a:t> до 39 </a:t>
            </a:r>
            <a:r>
              <a:rPr lang="sr-Latn-RS" dirty="0"/>
              <a:t>C - </a:t>
            </a:r>
            <a:r>
              <a:rPr lang="sr-Cyrl-RS" dirty="0"/>
              <a:t>фебрилност, </a:t>
            </a:r>
          </a:p>
          <a:p>
            <a:pPr lvl="1"/>
            <a:r>
              <a:rPr lang="sr-Cyrl-RS" dirty="0"/>
              <a:t> до 40 </a:t>
            </a:r>
            <a:r>
              <a:rPr lang="sr-Latn-RS" dirty="0"/>
              <a:t>C - </a:t>
            </a:r>
            <a:r>
              <a:rPr lang="sr-Cyrl-RS" dirty="0"/>
              <a:t>високофебрилност </a:t>
            </a:r>
          </a:p>
          <a:p>
            <a:endParaRPr lang="sr-Cyrl-RS" dirty="0"/>
          </a:p>
          <a:p>
            <a:r>
              <a:rPr lang="sr-Latn-RS" dirty="0"/>
              <a:t>Febris continua (</a:t>
            </a:r>
            <a:r>
              <a:rPr lang="sr-Cyrl-RS" dirty="0"/>
              <a:t>варијације мање од 1 степен </a:t>
            </a:r>
            <a:r>
              <a:rPr lang="sr-Latn-RS" dirty="0"/>
              <a:t>C),</a:t>
            </a:r>
          </a:p>
          <a:p>
            <a:r>
              <a:rPr lang="sr-Latn-RS" dirty="0"/>
              <a:t>Febris remitens (</a:t>
            </a:r>
            <a:r>
              <a:rPr lang="sr-Cyrl-RS" dirty="0"/>
              <a:t>варира више од 1 степен </a:t>
            </a:r>
            <a:r>
              <a:rPr lang="sr-Latn-RS" dirty="0"/>
              <a:t>C, </a:t>
            </a:r>
            <a:r>
              <a:rPr lang="sr-Cyrl-RS" dirty="0"/>
              <a:t>али се не враћа на нормалне вредности), </a:t>
            </a:r>
          </a:p>
          <a:p>
            <a:r>
              <a:rPr lang="sr-Latn-RS" dirty="0"/>
              <a:t>Febris intermitens (</a:t>
            </a:r>
            <a:r>
              <a:rPr lang="sr-Cyrl-RS" dirty="0"/>
              <a:t>смењује се са нормалном темепературом)</a:t>
            </a:r>
          </a:p>
          <a:p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56" y="1244600"/>
            <a:ext cx="3648547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3470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Палпација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13933"/>
            <a:ext cx="7789333" cy="5207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dirty="0"/>
              <a:t>ПАЛПАЦИЈА-  поступак којим се оцењује квалитет осећаја који се добијају пипањем одређених делова тела болесника</a:t>
            </a:r>
          </a:p>
          <a:p>
            <a:r>
              <a:rPr lang="sr-Cyrl-RS" dirty="0"/>
              <a:t>ПОВРШНА ПАЛПАЦИЈА</a:t>
            </a:r>
          </a:p>
          <a:p>
            <a:pPr lvl="1"/>
            <a:r>
              <a:rPr lang="ru-RU" dirty="0"/>
              <a:t> </a:t>
            </a:r>
            <a:r>
              <a:rPr lang="ru-RU" dirty="0" err="1"/>
              <a:t>има</a:t>
            </a:r>
            <a:r>
              <a:rPr lang="ru-RU" dirty="0"/>
              <a:t> за </a:t>
            </a:r>
            <a:r>
              <a:rPr lang="ru-RU" dirty="0" err="1"/>
              <a:t>циљ</a:t>
            </a:r>
            <a:r>
              <a:rPr lang="ru-RU" dirty="0"/>
              <a:t> да </a:t>
            </a:r>
            <a:r>
              <a:rPr lang="ru-RU" dirty="0" err="1"/>
              <a:t>утврди</a:t>
            </a:r>
            <a:r>
              <a:rPr lang="ru-RU" dirty="0"/>
              <a:t> </a:t>
            </a:r>
            <a:r>
              <a:rPr lang="ru-RU" dirty="0" err="1"/>
              <a:t>постојање</a:t>
            </a:r>
            <a:r>
              <a:rPr lang="ru-RU" dirty="0"/>
              <a:t> </a:t>
            </a:r>
            <a:r>
              <a:rPr lang="ru-RU" dirty="0" err="1"/>
              <a:t>осетљивости</a:t>
            </a:r>
            <a:r>
              <a:rPr lang="ru-RU" dirty="0"/>
              <a:t> и отпора на  </a:t>
            </a:r>
            <a:r>
              <a:rPr lang="ru-RU" dirty="0" err="1"/>
              <a:t>палпацију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површна</a:t>
            </a:r>
            <a:r>
              <a:rPr lang="ru-RU" dirty="0"/>
              <a:t> </a:t>
            </a:r>
            <a:r>
              <a:rPr lang="ru-RU" dirty="0" err="1"/>
              <a:t>палпација</a:t>
            </a:r>
            <a:r>
              <a:rPr lang="ru-RU" dirty="0"/>
              <a:t> се изводи </a:t>
            </a:r>
            <a:r>
              <a:rPr lang="ru-RU" dirty="0" err="1"/>
              <a:t>испруженим</a:t>
            </a:r>
            <a:r>
              <a:rPr lang="ru-RU" dirty="0"/>
              <a:t> </a:t>
            </a:r>
            <a:r>
              <a:rPr lang="ru-RU" dirty="0" err="1"/>
              <a:t>прстима</a:t>
            </a:r>
            <a:r>
              <a:rPr lang="ru-RU" dirty="0"/>
              <a:t> и </a:t>
            </a:r>
            <a:r>
              <a:rPr lang="ru-RU" dirty="0" err="1"/>
              <a:t>палмарним</a:t>
            </a:r>
            <a:r>
              <a:rPr lang="ru-RU" dirty="0"/>
              <a:t> делом </a:t>
            </a:r>
            <a:r>
              <a:rPr lang="ru-RU" dirty="0" err="1"/>
              <a:t>шака</a:t>
            </a:r>
            <a:endParaRPr lang="ru-RU" dirty="0"/>
          </a:p>
          <a:p>
            <a:pPr lvl="1"/>
            <a:r>
              <a:rPr lang="ru-RU" dirty="0"/>
              <a:t> при </a:t>
            </a:r>
            <a:r>
              <a:rPr lang="ru-RU" dirty="0" err="1"/>
              <a:t>паплацији</a:t>
            </a:r>
            <a:r>
              <a:rPr lang="ru-RU" dirty="0"/>
              <a:t> </a:t>
            </a:r>
            <a:r>
              <a:rPr lang="ru-RU" dirty="0" err="1"/>
              <a:t>прсти</a:t>
            </a:r>
            <a:r>
              <a:rPr lang="ru-RU" dirty="0"/>
              <a:t> не </a:t>
            </a:r>
            <a:r>
              <a:rPr lang="ru-RU" dirty="0" err="1"/>
              <a:t>смеју</a:t>
            </a:r>
            <a:r>
              <a:rPr lang="ru-RU" dirty="0"/>
              <a:t> да утону </a:t>
            </a:r>
            <a:r>
              <a:rPr lang="ru-RU" dirty="0" err="1"/>
              <a:t>више</a:t>
            </a:r>
            <a:r>
              <a:rPr lang="ru-RU" dirty="0"/>
              <a:t> од </a:t>
            </a:r>
            <a:r>
              <a:rPr lang="ru-RU" dirty="0" err="1"/>
              <a:t>једног</a:t>
            </a:r>
            <a:r>
              <a:rPr lang="ru-RU" dirty="0"/>
              <a:t> </a:t>
            </a:r>
            <a:r>
              <a:rPr lang="ru-RU" dirty="0" err="1"/>
              <a:t>центиметра</a:t>
            </a:r>
            <a:endParaRPr lang="ru-RU" dirty="0"/>
          </a:p>
          <a:p>
            <a:pPr lvl="1"/>
            <a:endParaRPr lang="sr-Cyrl-RS" dirty="0"/>
          </a:p>
          <a:p>
            <a:r>
              <a:rPr lang="sr-Cyrl-RS" dirty="0"/>
              <a:t>ДУБОКА ПАЛПАЦИЈА</a:t>
            </a:r>
          </a:p>
          <a:p>
            <a:pPr lvl="1"/>
            <a:r>
              <a:rPr lang="ru-RU" dirty="0"/>
              <a:t> изводи се </a:t>
            </a:r>
            <a:r>
              <a:rPr lang="ru-RU" dirty="0" err="1"/>
              <a:t>увек</a:t>
            </a:r>
            <a:r>
              <a:rPr lang="ru-RU" dirty="0"/>
              <a:t> после </a:t>
            </a:r>
            <a:r>
              <a:rPr lang="ru-RU" dirty="0" err="1"/>
              <a:t>површне</a:t>
            </a:r>
            <a:r>
              <a:rPr lang="ru-RU" dirty="0"/>
              <a:t> </a:t>
            </a:r>
            <a:r>
              <a:rPr lang="ru-RU" dirty="0" err="1"/>
              <a:t>палпације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утврђивање</a:t>
            </a:r>
            <a:r>
              <a:rPr lang="ru-RU" dirty="0"/>
              <a:t> </a:t>
            </a:r>
            <a:r>
              <a:rPr lang="ru-RU" dirty="0" err="1"/>
              <a:t>осетљивости</a:t>
            </a:r>
            <a:r>
              <a:rPr lang="ru-RU" dirty="0"/>
              <a:t> предела </a:t>
            </a:r>
            <a:r>
              <a:rPr lang="ru-RU" dirty="0" err="1"/>
              <a:t>који</a:t>
            </a:r>
            <a:r>
              <a:rPr lang="ru-RU" dirty="0"/>
              <a:t> се </a:t>
            </a:r>
            <a:r>
              <a:rPr lang="ru-RU" dirty="0" err="1"/>
              <a:t>налазе</a:t>
            </a:r>
            <a:r>
              <a:rPr lang="ru-RU" dirty="0"/>
              <a:t> </a:t>
            </a:r>
            <a:r>
              <a:rPr lang="ru-RU" dirty="0" err="1"/>
              <a:t>дубље</a:t>
            </a:r>
            <a:r>
              <a:rPr lang="ru-RU" dirty="0"/>
              <a:t> испод </a:t>
            </a:r>
            <a:r>
              <a:rPr lang="ru-RU" dirty="0" err="1"/>
              <a:t>површине</a:t>
            </a:r>
            <a:r>
              <a:rPr lang="ru-RU" dirty="0"/>
              <a:t> тела</a:t>
            </a:r>
          </a:p>
          <a:p>
            <a:pPr lvl="1"/>
            <a:r>
              <a:rPr lang="ru-RU" dirty="0"/>
              <a:t> при </a:t>
            </a:r>
            <a:r>
              <a:rPr lang="ru-RU" dirty="0" err="1"/>
              <a:t>палпацији</a:t>
            </a:r>
            <a:r>
              <a:rPr lang="ru-RU" dirty="0"/>
              <a:t> </a:t>
            </a:r>
            <a:r>
              <a:rPr lang="ru-RU" dirty="0" err="1"/>
              <a:t>прсти</a:t>
            </a:r>
            <a:r>
              <a:rPr lang="ru-RU" dirty="0"/>
              <a:t> треба да утону 4-5 </a:t>
            </a:r>
            <a:r>
              <a:rPr lang="ru-RU" dirty="0" err="1"/>
              <a:t>центиметара</a:t>
            </a:r>
            <a:endParaRPr lang="ru-RU" dirty="0"/>
          </a:p>
          <a:p>
            <a:pPr lvl="1"/>
            <a:r>
              <a:rPr lang="ru-RU" dirty="0"/>
              <a:t> </a:t>
            </a:r>
            <a:r>
              <a:rPr lang="ru-RU" dirty="0" err="1"/>
              <a:t>бимануелна</a:t>
            </a:r>
            <a:r>
              <a:rPr lang="ru-RU" dirty="0"/>
              <a:t> </a:t>
            </a:r>
            <a:r>
              <a:rPr lang="ru-RU" dirty="0" err="1"/>
              <a:t>палпација</a:t>
            </a:r>
            <a:r>
              <a:rPr lang="ru-RU" dirty="0"/>
              <a:t> – </a:t>
            </a:r>
            <a:r>
              <a:rPr lang="ru-RU" dirty="0" err="1"/>
              <a:t>посебан</a:t>
            </a:r>
            <a:r>
              <a:rPr lang="ru-RU" dirty="0"/>
              <a:t> облик </a:t>
            </a:r>
            <a:r>
              <a:rPr lang="ru-RU" dirty="0" err="1"/>
              <a:t>дубоке</a:t>
            </a:r>
            <a:r>
              <a:rPr lang="ru-RU" dirty="0"/>
              <a:t> </a:t>
            </a:r>
            <a:r>
              <a:rPr lang="ru-RU" dirty="0" err="1"/>
              <a:t>палпације</a:t>
            </a:r>
            <a:r>
              <a:rPr lang="ru-RU" dirty="0"/>
              <a:t>     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има</a:t>
            </a:r>
            <a:r>
              <a:rPr lang="ru-RU" dirty="0"/>
              <a:t> за </a:t>
            </a:r>
            <a:r>
              <a:rPr lang="ru-RU" dirty="0" err="1"/>
              <a:t>циљ</a:t>
            </a:r>
            <a:r>
              <a:rPr lang="ru-RU" dirty="0"/>
              <a:t> да </a:t>
            </a:r>
            <a:r>
              <a:rPr lang="ru-RU" dirty="0" err="1"/>
              <a:t>палпира</a:t>
            </a:r>
            <a:r>
              <a:rPr lang="ru-RU" dirty="0"/>
              <a:t> </a:t>
            </a:r>
            <a:r>
              <a:rPr lang="ru-RU" dirty="0" err="1"/>
              <a:t>неку</a:t>
            </a:r>
            <a:r>
              <a:rPr lang="ru-RU" dirty="0"/>
              <a:t> </a:t>
            </a:r>
            <a:r>
              <a:rPr lang="ru-RU" dirty="0" err="1"/>
              <a:t>масу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две стране да би се оценили </a:t>
            </a:r>
            <a:r>
              <a:rPr lang="ru-RU" dirty="0" err="1"/>
              <a:t>њени</a:t>
            </a:r>
            <a:r>
              <a:rPr lang="ru-RU" dirty="0"/>
              <a:t> </a:t>
            </a:r>
            <a:r>
              <a:rPr lang="ru-RU" dirty="0" err="1"/>
              <a:t>квалитети</a:t>
            </a:r>
            <a:r>
              <a:rPr lang="ru-RU" dirty="0"/>
              <a:t> (</a:t>
            </a:r>
            <a:r>
              <a:rPr lang="ru-RU" dirty="0" err="1"/>
              <a:t>полицистична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 </a:t>
            </a:r>
            <a:r>
              <a:rPr lang="ru-RU" dirty="0" err="1"/>
              <a:t>бубрега</a:t>
            </a:r>
            <a:r>
              <a:rPr lang="ru-RU" dirty="0"/>
              <a:t>)</a:t>
            </a:r>
          </a:p>
          <a:p>
            <a:pPr lvl="1"/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7474" y="66225"/>
            <a:ext cx="3535986" cy="35420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79000" y="3608308"/>
            <a:ext cx="241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/>
              <a:t>Robert Thom, 1950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6747250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69333"/>
            <a:ext cx="8596668" cy="1320800"/>
          </a:xfrm>
        </p:spPr>
        <p:txBody>
          <a:bodyPr/>
          <a:lstStyle/>
          <a:p>
            <a:r>
              <a:rPr lang="sr-Cyrl-RS" dirty="0"/>
              <a:t>Перкусија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117600"/>
            <a:ext cx="8596668" cy="574039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err="1"/>
              <a:t>Перкусија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метода </a:t>
            </a:r>
            <a:r>
              <a:rPr lang="ru-RU" dirty="0" err="1"/>
              <a:t>физикалног</a:t>
            </a:r>
            <a:r>
              <a:rPr lang="ru-RU" dirty="0"/>
              <a:t> </a:t>
            </a:r>
            <a:r>
              <a:rPr lang="ru-RU" dirty="0" err="1"/>
              <a:t>прегледа</a:t>
            </a:r>
            <a:r>
              <a:rPr lang="ru-RU" dirty="0"/>
              <a:t> у </a:t>
            </a:r>
            <a:r>
              <a:rPr lang="ru-RU" dirty="0" err="1"/>
              <a:t>којој</a:t>
            </a:r>
            <a:r>
              <a:rPr lang="ru-RU" dirty="0"/>
              <a:t> се </a:t>
            </a:r>
            <a:r>
              <a:rPr lang="ru-RU" dirty="0" err="1"/>
              <a:t>ударима</a:t>
            </a:r>
            <a:r>
              <a:rPr lang="ru-RU" dirty="0"/>
              <a:t> у </a:t>
            </a:r>
            <a:r>
              <a:rPr lang="ru-RU" dirty="0" err="1"/>
              <a:t>одређене</a:t>
            </a:r>
            <a:r>
              <a:rPr lang="ru-RU" dirty="0"/>
              <a:t> </a:t>
            </a:r>
            <a:r>
              <a:rPr lang="ru-RU" dirty="0" err="1"/>
              <a:t>делове</a:t>
            </a:r>
            <a:r>
              <a:rPr lang="ru-RU" dirty="0"/>
              <a:t> тела производи звук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има</a:t>
            </a:r>
            <a:r>
              <a:rPr lang="ru-RU" dirty="0"/>
              <a:t> различите квалитете </a:t>
            </a:r>
            <a:r>
              <a:rPr lang="ru-RU" dirty="0" err="1"/>
              <a:t>зависно</a:t>
            </a:r>
            <a:r>
              <a:rPr lang="ru-RU" dirty="0"/>
              <a:t> од </a:t>
            </a:r>
            <a:r>
              <a:rPr lang="ru-RU" dirty="0" err="1"/>
              <a:t>густине</a:t>
            </a:r>
            <a:r>
              <a:rPr lang="ru-RU" dirty="0"/>
              <a:t> </a:t>
            </a:r>
            <a:r>
              <a:rPr lang="ru-RU" dirty="0" err="1"/>
              <a:t>ткива</a:t>
            </a:r>
            <a:r>
              <a:rPr lang="ru-RU" dirty="0"/>
              <a:t> делова тела у </a:t>
            </a:r>
            <a:r>
              <a:rPr lang="ru-RU" dirty="0" err="1"/>
              <a:t>које</a:t>
            </a:r>
            <a:r>
              <a:rPr lang="ru-RU" dirty="0"/>
              <a:t> се удара.</a:t>
            </a:r>
          </a:p>
          <a:p>
            <a:pPr marL="0" indent="0">
              <a:buNone/>
            </a:pPr>
            <a:r>
              <a:rPr lang="ru-RU" dirty="0" err="1"/>
              <a:t>Особине</a:t>
            </a:r>
            <a:r>
              <a:rPr lang="ru-RU" dirty="0"/>
              <a:t> </a:t>
            </a:r>
            <a:r>
              <a:rPr lang="ru-RU" dirty="0" err="1"/>
              <a:t>перкуторног</a:t>
            </a:r>
            <a:r>
              <a:rPr lang="ru-RU" dirty="0"/>
              <a:t> звука</a:t>
            </a:r>
          </a:p>
          <a:p>
            <a:r>
              <a:rPr lang="ru-RU" b="1" dirty="0" err="1"/>
              <a:t>висина</a:t>
            </a:r>
            <a:r>
              <a:rPr lang="ru-RU" b="1" dirty="0"/>
              <a:t> звука</a:t>
            </a:r>
          </a:p>
          <a:p>
            <a:pPr lvl="1"/>
            <a:r>
              <a:rPr lang="ru-RU" dirty="0"/>
              <a:t>висок </a:t>
            </a:r>
            <a:r>
              <a:rPr lang="ru-RU" dirty="0" err="1"/>
              <a:t>перкуторни</a:t>
            </a:r>
            <a:r>
              <a:rPr lang="ru-RU" dirty="0"/>
              <a:t> звук: </a:t>
            </a:r>
            <a:r>
              <a:rPr lang="ru-RU" dirty="0" err="1"/>
              <a:t>настаје</a:t>
            </a:r>
            <a:r>
              <a:rPr lang="ru-RU" dirty="0"/>
              <a:t> при </a:t>
            </a:r>
            <a:r>
              <a:rPr lang="ru-RU" dirty="0" err="1"/>
              <a:t>перкусији</a:t>
            </a:r>
            <a:r>
              <a:rPr lang="ru-RU" dirty="0"/>
              <a:t> делова тела или органа </a:t>
            </a:r>
            <a:r>
              <a:rPr lang="ru-RU" dirty="0" err="1"/>
              <a:t>који</a:t>
            </a:r>
            <a:r>
              <a:rPr lang="ru-RU" dirty="0"/>
              <a:t> не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</a:t>
            </a:r>
            <a:r>
              <a:rPr lang="ru-RU" dirty="0" err="1"/>
              <a:t>јер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учесталост</a:t>
            </a:r>
            <a:r>
              <a:rPr lang="ru-RU" dirty="0"/>
              <a:t> </a:t>
            </a:r>
            <a:r>
              <a:rPr lang="ru-RU" dirty="0" err="1"/>
              <a:t>осцилација</a:t>
            </a:r>
            <a:r>
              <a:rPr lang="ru-RU" dirty="0"/>
              <a:t> велика ( </a:t>
            </a:r>
            <a:r>
              <a:rPr lang="ru-RU" dirty="0" err="1"/>
              <a:t>јетра</a:t>
            </a:r>
            <a:r>
              <a:rPr lang="ru-RU" dirty="0"/>
              <a:t>, </a:t>
            </a:r>
            <a:r>
              <a:rPr lang="ru-RU" dirty="0" err="1"/>
              <a:t>срце</a:t>
            </a:r>
            <a:r>
              <a:rPr lang="ru-RU" dirty="0"/>
              <a:t>, </a:t>
            </a:r>
            <a:r>
              <a:rPr lang="ru-RU" dirty="0" err="1"/>
              <a:t>мишићи</a:t>
            </a:r>
            <a:r>
              <a:rPr lang="ru-RU" dirty="0"/>
              <a:t>, </a:t>
            </a:r>
            <a:r>
              <a:rPr lang="ru-RU" dirty="0" err="1"/>
              <a:t>слезина</a:t>
            </a:r>
            <a:r>
              <a:rPr lang="ru-RU" dirty="0"/>
              <a:t>)</a:t>
            </a:r>
          </a:p>
          <a:p>
            <a:pPr lvl="1"/>
            <a:r>
              <a:rPr lang="ru-RU" dirty="0" err="1"/>
              <a:t>низак</a:t>
            </a:r>
            <a:r>
              <a:rPr lang="ru-RU" dirty="0"/>
              <a:t> </a:t>
            </a:r>
            <a:r>
              <a:rPr lang="ru-RU" dirty="0" err="1"/>
              <a:t>перкуторни</a:t>
            </a:r>
            <a:r>
              <a:rPr lang="ru-RU" dirty="0"/>
              <a:t> звук: </a:t>
            </a:r>
            <a:r>
              <a:rPr lang="ru-RU" dirty="0" err="1"/>
              <a:t>настаје</a:t>
            </a:r>
            <a:r>
              <a:rPr lang="ru-RU" dirty="0"/>
              <a:t> при </a:t>
            </a:r>
            <a:r>
              <a:rPr lang="ru-RU" dirty="0" err="1"/>
              <a:t>перкусији</a:t>
            </a:r>
            <a:r>
              <a:rPr lang="ru-RU" dirty="0"/>
              <a:t> делова тела или о</a:t>
            </a:r>
            <a:r>
              <a:rPr lang="sr-Cyrl-RS" dirty="0"/>
              <a:t>рг</a:t>
            </a:r>
            <a:r>
              <a:rPr lang="ru-RU" dirty="0" err="1"/>
              <a:t>ана</a:t>
            </a:r>
            <a:r>
              <a:rPr lang="ru-RU" dirty="0"/>
              <a:t>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</a:t>
            </a:r>
            <a:r>
              <a:rPr lang="ru-RU" dirty="0" err="1"/>
              <a:t>јер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учесталост</a:t>
            </a:r>
            <a:r>
              <a:rPr lang="ru-RU" dirty="0"/>
              <a:t> </a:t>
            </a:r>
            <a:r>
              <a:rPr lang="ru-RU" dirty="0" err="1"/>
              <a:t>осцилација</a:t>
            </a:r>
            <a:r>
              <a:rPr lang="ru-RU" dirty="0"/>
              <a:t> </a:t>
            </a:r>
            <a:r>
              <a:rPr lang="ru-RU" dirty="0" err="1"/>
              <a:t>мања</a:t>
            </a:r>
            <a:r>
              <a:rPr lang="ru-RU" dirty="0"/>
              <a:t> ( </a:t>
            </a:r>
            <a:r>
              <a:rPr lang="ru-RU" dirty="0" err="1"/>
              <a:t>плућа</a:t>
            </a:r>
            <a:r>
              <a:rPr lang="ru-RU" dirty="0"/>
              <a:t>, </a:t>
            </a:r>
            <a:r>
              <a:rPr lang="ru-RU" dirty="0" err="1"/>
              <a:t>желудац</a:t>
            </a:r>
            <a:r>
              <a:rPr lang="ru-RU" dirty="0"/>
              <a:t>, </a:t>
            </a:r>
            <a:r>
              <a:rPr lang="ru-RU" dirty="0" err="1"/>
              <a:t>црева</a:t>
            </a:r>
            <a:r>
              <a:rPr lang="ru-RU" dirty="0"/>
              <a:t>)</a:t>
            </a:r>
          </a:p>
          <a:p>
            <a:r>
              <a:rPr lang="ru-RU" b="1" dirty="0" err="1"/>
              <a:t>интензитет</a:t>
            </a:r>
            <a:r>
              <a:rPr lang="ru-RU" b="1" dirty="0"/>
              <a:t> ( </a:t>
            </a:r>
            <a:r>
              <a:rPr lang="ru-RU" b="1" dirty="0" err="1"/>
              <a:t>јачина</a:t>
            </a:r>
            <a:r>
              <a:rPr lang="ru-RU" b="1" dirty="0"/>
              <a:t>)</a:t>
            </a:r>
          </a:p>
          <a:p>
            <a:pPr lvl="1"/>
            <a:r>
              <a:rPr lang="ru-RU" dirty="0" err="1"/>
              <a:t>гласан</a:t>
            </a:r>
            <a:r>
              <a:rPr lang="ru-RU" dirty="0"/>
              <a:t> (</a:t>
            </a:r>
            <a:r>
              <a:rPr lang="ru-RU" dirty="0" err="1"/>
              <a:t>јак</a:t>
            </a:r>
            <a:r>
              <a:rPr lang="ru-RU" dirty="0"/>
              <a:t>) – </a:t>
            </a:r>
            <a:r>
              <a:rPr lang="ru-RU" dirty="0" err="1"/>
              <a:t>има</a:t>
            </a:r>
            <a:r>
              <a:rPr lang="ru-RU" dirty="0"/>
              <a:t> </a:t>
            </a:r>
            <a:r>
              <a:rPr lang="ru-RU" dirty="0" err="1"/>
              <a:t>велику</a:t>
            </a:r>
            <a:r>
              <a:rPr lang="ru-RU" dirty="0"/>
              <a:t> амплитуду ( </a:t>
            </a:r>
            <a:r>
              <a:rPr lang="ru-RU" dirty="0" err="1"/>
              <a:t>осцилација</a:t>
            </a:r>
            <a:r>
              <a:rPr lang="ru-RU" dirty="0"/>
              <a:t>) и </a:t>
            </a:r>
            <a:r>
              <a:rPr lang="ru-RU" dirty="0" err="1"/>
              <a:t>ствара</a:t>
            </a:r>
            <a:r>
              <a:rPr lang="ru-RU" dirty="0"/>
              <a:t> се при </a:t>
            </a:r>
            <a:r>
              <a:rPr lang="ru-RU" dirty="0" err="1"/>
              <a:t>перкусији</a:t>
            </a:r>
            <a:r>
              <a:rPr lang="ru-RU" dirty="0"/>
              <a:t> органа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или </a:t>
            </a:r>
            <a:r>
              <a:rPr lang="ru-RU" dirty="0" err="1"/>
              <a:t>гасове</a:t>
            </a:r>
            <a:r>
              <a:rPr lang="ru-RU" dirty="0"/>
              <a:t> ( </a:t>
            </a:r>
            <a:r>
              <a:rPr lang="ru-RU" dirty="0" err="1"/>
              <a:t>плућа</a:t>
            </a:r>
            <a:r>
              <a:rPr lang="ru-RU" dirty="0"/>
              <a:t>, </a:t>
            </a:r>
            <a:r>
              <a:rPr lang="ru-RU" dirty="0" err="1"/>
              <a:t>желудац</a:t>
            </a:r>
            <a:r>
              <a:rPr lang="ru-RU" dirty="0"/>
              <a:t>, </a:t>
            </a:r>
            <a:r>
              <a:rPr lang="ru-RU" dirty="0" err="1"/>
              <a:t>црева</a:t>
            </a:r>
            <a:r>
              <a:rPr lang="ru-RU" dirty="0"/>
              <a:t>)</a:t>
            </a:r>
          </a:p>
          <a:p>
            <a:pPr lvl="1"/>
            <a:r>
              <a:rPr lang="ru-RU" dirty="0"/>
              <a:t>тих (слаб)- </a:t>
            </a:r>
            <a:r>
              <a:rPr lang="ru-RU" dirty="0" err="1"/>
              <a:t>има</a:t>
            </a:r>
            <a:r>
              <a:rPr lang="ru-RU" dirty="0"/>
              <a:t> малу амплитуду и </a:t>
            </a:r>
            <a:r>
              <a:rPr lang="ru-RU" dirty="0" err="1"/>
              <a:t>добија</a:t>
            </a:r>
            <a:r>
              <a:rPr lang="ru-RU" dirty="0"/>
              <a:t> се при </a:t>
            </a:r>
            <a:r>
              <a:rPr lang="ru-RU" dirty="0" err="1"/>
              <a:t>перкусији</a:t>
            </a:r>
            <a:r>
              <a:rPr lang="ru-RU" dirty="0"/>
              <a:t> </a:t>
            </a:r>
            <a:r>
              <a:rPr lang="ru-RU" dirty="0" err="1"/>
              <a:t>ткива</a:t>
            </a:r>
            <a:r>
              <a:rPr lang="ru-RU" dirty="0"/>
              <a:t> и органа </a:t>
            </a:r>
            <a:r>
              <a:rPr lang="ru-RU" dirty="0" err="1"/>
              <a:t>који</a:t>
            </a:r>
            <a:r>
              <a:rPr lang="ru-RU" dirty="0"/>
              <a:t> не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( </a:t>
            </a:r>
            <a:r>
              <a:rPr lang="ru-RU" dirty="0" err="1"/>
              <a:t>јетра</a:t>
            </a:r>
            <a:r>
              <a:rPr lang="ru-RU" dirty="0"/>
              <a:t>, </a:t>
            </a:r>
            <a:r>
              <a:rPr lang="ru-RU" dirty="0" err="1"/>
              <a:t>слезина</a:t>
            </a:r>
            <a:r>
              <a:rPr lang="ru-RU" dirty="0"/>
              <a:t>, </a:t>
            </a:r>
            <a:r>
              <a:rPr lang="ru-RU" dirty="0" err="1"/>
              <a:t>мишићи</a:t>
            </a:r>
            <a:r>
              <a:rPr lang="ru-RU" dirty="0"/>
              <a:t>, </a:t>
            </a:r>
            <a:r>
              <a:rPr lang="ru-RU" dirty="0" err="1"/>
              <a:t>срце</a:t>
            </a:r>
            <a:r>
              <a:rPr lang="ru-RU" dirty="0"/>
              <a:t>, </a:t>
            </a:r>
            <a:r>
              <a:rPr lang="ru-RU" dirty="0" err="1"/>
              <a:t>течност</a:t>
            </a:r>
            <a:r>
              <a:rPr lang="ru-RU" dirty="0"/>
              <a:t>)</a:t>
            </a:r>
          </a:p>
          <a:p>
            <a:r>
              <a:rPr lang="ru-RU" b="1" dirty="0" err="1"/>
              <a:t>трајност</a:t>
            </a:r>
            <a:endParaRPr lang="ru-RU" b="1" dirty="0"/>
          </a:p>
          <a:p>
            <a:pPr lvl="1"/>
            <a:r>
              <a:rPr lang="ru-RU" dirty="0" err="1"/>
              <a:t>дуготрајни</a:t>
            </a:r>
            <a:r>
              <a:rPr lang="ru-RU" dirty="0"/>
              <a:t> </a:t>
            </a:r>
            <a:r>
              <a:rPr lang="ru-RU" dirty="0" err="1"/>
              <a:t>перкусијски</a:t>
            </a:r>
            <a:r>
              <a:rPr lang="ru-RU" dirty="0"/>
              <a:t> звук -</a:t>
            </a:r>
            <a:r>
              <a:rPr lang="ru-RU" dirty="0" err="1"/>
              <a:t>настаје</a:t>
            </a:r>
            <a:r>
              <a:rPr lang="ru-RU" dirty="0"/>
              <a:t> при </a:t>
            </a:r>
            <a:r>
              <a:rPr lang="ru-RU" dirty="0" err="1"/>
              <a:t>перкусији</a:t>
            </a:r>
            <a:r>
              <a:rPr lang="ru-RU" dirty="0"/>
              <a:t> органа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( </a:t>
            </a:r>
            <a:r>
              <a:rPr lang="ru-RU" dirty="0" err="1"/>
              <a:t>плућа</a:t>
            </a:r>
            <a:r>
              <a:rPr lang="ru-RU" dirty="0"/>
              <a:t>, </a:t>
            </a:r>
            <a:r>
              <a:rPr lang="ru-RU" dirty="0" err="1"/>
              <a:t>желудац</a:t>
            </a:r>
            <a:r>
              <a:rPr lang="ru-RU" dirty="0"/>
              <a:t>, </a:t>
            </a:r>
            <a:r>
              <a:rPr lang="ru-RU" dirty="0" err="1"/>
              <a:t>црева</a:t>
            </a:r>
            <a:r>
              <a:rPr lang="ru-RU" dirty="0"/>
              <a:t>)</a:t>
            </a:r>
          </a:p>
          <a:p>
            <a:pPr lvl="1"/>
            <a:r>
              <a:rPr lang="ru-RU" dirty="0" err="1"/>
              <a:t>краткотрајни</a:t>
            </a:r>
            <a:r>
              <a:rPr lang="ru-RU" dirty="0"/>
              <a:t> </a:t>
            </a:r>
            <a:r>
              <a:rPr lang="ru-RU" dirty="0" err="1"/>
              <a:t>перкусијски</a:t>
            </a:r>
            <a:r>
              <a:rPr lang="ru-RU" dirty="0"/>
              <a:t> звук - </a:t>
            </a:r>
            <a:r>
              <a:rPr lang="ru-RU" dirty="0" err="1"/>
              <a:t>настаје</a:t>
            </a:r>
            <a:r>
              <a:rPr lang="ru-RU" dirty="0"/>
              <a:t> при </a:t>
            </a:r>
            <a:r>
              <a:rPr lang="ru-RU" dirty="0" err="1"/>
              <a:t>перкусији</a:t>
            </a:r>
            <a:r>
              <a:rPr lang="ru-RU" dirty="0"/>
              <a:t> органа </a:t>
            </a:r>
            <a:r>
              <a:rPr lang="ru-RU" dirty="0" err="1"/>
              <a:t>који</a:t>
            </a:r>
            <a:r>
              <a:rPr lang="ru-RU" dirty="0"/>
              <a:t> не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ваздух</a:t>
            </a:r>
            <a:r>
              <a:rPr lang="ru-RU" dirty="0"/>
              <a:t> ( </a:t>
            </a:r>
            <a:r>
              <a:rPr lang="ru-RU" dirty="0" err="1"/>
              <a:t>јетра</a:t>
            </a:r>
            <a:r>
              <a:rPr lang="ru-RU" dirty="0"/>
              <a:t>, </a:t>
            </a:r>
            <a:r>
              <a:rPr lang="ru-RU" dirty="0" err="1"/>
              <a:t>слезина</a:t>
            </a:r>
            <a:r>
              <a:rPr lang="ru-RU" dirty="0"/>
              <a:t>, </a:t>
            </a:r>
            <a:r>
              <a:rPr lang="ru-RU" dirty="0" err="1"/>
              <a:t>срце</a:t>
            </a:r>
            <a:r>
              <a:rPr lang="ru-RU" dirty="0"/>
              <a:t>, </a:t>
            </a:r>
            <a:r>
              <a:rPr lang="ru-RU" dirty="0" err="1"/>
              <a:t>мишићи</a:t>
            </a:r>
            <a:r>
              <a:rPr lang="ru-RU" dirty="0"/>
              <a:t>, </a:t>
            </a:r>
            <a:r>
              <a:rPr lang="ru-RU" dirty="0" err="1"/>
              <a:t>течност</a:t>
            </a:r>
            <a:r>
              <a:rPr lang="ru-RU" dirty="0"/>
              <a:t>)</a:t>
            </a:r>
          </a:p>
          <a:p>
            <a:pPr lvl="1"/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7179711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Перкусија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223278"/>
          </a:xfrm>
        </p:spPr>
        <p:txBody>
          <a:bodyPr>
            <a:normAutofit/>
          </a:bodyPr>
          <a:lstStyle/>
          <a:p>
            <a:r>
              <a:rPr lang="ru-RU" dirty="0"/>
              <a:t>Изводи се </a:t>
            </a:r>
            <a:r>
              <a:rPr lang="ru-RU" dirty="0" err="1"/>
              <a:t>директним</a:t>
            </a:r>
            <a:r>
              <a:rPr lang="ru-RU" dirty="0"/>
              <a:t> </a:t>
            </a:r>
            <a:r>
              <a:rPr lang="ru-RU" dirty="0" err="1"/>
              <a:t>ударањем</a:t>
            </a:r>
            <a:r>
              <a:rPr lang="ru-RU" dirty="0"/>
              <a:t> </a:t>
            </a:r>
            <a:r>
              <a:rPr lang="ru-RU" dirty="0" err="1"/>
              <a:t>врха</a:t>
            </a:r>
            <a:r>
              <a:rPr lang="ru-RU" dirty="0"/>
              <a:t> </a:t>
            </a:r>
            <a:r>
              <a:rPr lang="ru-RU" dirty="0" err="1"/>
              <a:t>једног</a:t>
            </a:r>
            <a:r>
              <a:rPr lang="ru-RU" dirty="0"/>
              <a:t> </a:t>
            </a:r>
            <a:r>
              <a:rPr lang="ru-RU" dirty="0" err="1"/>
              <a:t>прста</a:t>
            </a:r>
            <a:r>
              <a:rPr lang="ru-RU" dirty="0"/>
              <a:t> или свих </a:t>
            </a:r>
            <a:r>
              <a:rPr lang="ru-RU" dirty="0" err="1"/>
              <a:t>прстију</a:t>
            </a:r>
            <a:r>
              <a:rPr lang="ru-RU" dirty="0"/>
              <a:t> руке </a:t>
            </a:r>
            <a:r>
              <a:rPr lang="ru-RU" dirty="0" err="1"/>
              <a:t>средњи</a:t>
            </a:r>
            <a:r>
              <a:rPr lang="ru-RU" dirty="0"/>
              <a:t> </a:t>
            </a:r>
            <a:r>
              <a:rPr lang="ru-RU" dirty="0" err="1"/>
              <a:t>прст</a:t>
            </a:r>
            <a:r>
              <a:rPr lang="ru-RU" dirty="0"/>
              <a:t> служи </a:t>
            </a:r>
            <a:r>
              <a:rPr lang="ru-RU" dirty="0" err="1"/>
              <a:t>као</a:t>
            </a:r>
            <a:r>
              <a:rPr lang="ru-RU" dirty="0"/>
              <a:t> флексор (</a:t>
            </a:r>
            <a:r>
              <a:rPr lang="ru-RU" dirty="0" err="1"/>
              <a:t>чекић</a:t>
            </a:r>
            <a:r>
              <a:rPr lang="ru-RU" dirty="0"/>
              <a:t>). </a:t>
            </a:r>
            <a:r>
              <a:rPr lang="ru-RU" dirty="0" err="1"/>
              <a:t>Перкусија</a:t>
            </a:r>
            <a:r>
              <a:rPr lang="ru-RU" dirty="0"/>
              <a:t> </a:t>
            </a:r>
            <a:r>
              <a:rPr lang="ru-RU" dirty="0" err="1"/>
              <a:t>може</a:t>
            </a:r>
            <a:r>
              <a:rPr lang="ru-RU" dirty="0"/>
              <a:t> да се изводи </a:t>
            </a:r>
            <a:r>
              <a:rPr lang="ru-RU" dirty="0" err="1"/>
              <a:t>као</a:t>
            </a:r>
            <a:r>
              <a:rPr lang="ru-RU" dirty="0"/>
              <a:t> </a:t>
            </a:r>
            <a:r>
              <a:rPr lang="ru-RU" dirty="0" err="1"/>
              <a:t>површна</a:t>
            </a:r>
            <a:r>
              <a:rPr lang="ru-RU" dirty="0"/>
              <a:t> (</a:t>
            </a:r>
            <a:r>
              <a:rPr lang="ru-RU" dirty="0" err="1"/>
              <a:t>слабији</a:t>
            </a:r>
            <a:r>
              <a:rPr lang="ru-RU" dirty="0"/>
              <a:t> </a:t>
            </a:r>
            <a:r>
              <a:rPr lang="ru-RU" dirty="0" err="1"/>
              <a:t>удари</a:t>
            </a:r>
            <a:r>
              <a:rPr lang="ru-RU" dirty="0"/>
              <a:t> </a:t>
            </a:r>
            <a:r>
              <a:rPr lang="ru-RU" dirty="0" err="1"/>
              <a:t>прстима</a:t>
            </a:r>
            <a:r>
              <a:rPr lang="ru-RU" dirty="0"/>
              <a:t>) или </a:t>
            </a:r>
            <a:r>
              <a:rPr lang="ru-RU" dirty="0" err="1"/>
              <a:t>дубока</a:t>
            </a:r>
            <a:r>
              <a:rPr lang="ru-RU" dirty="0"/>
              <a:t> </a:t>
            </a:r>
            <a:r>
              <a:rPr lang="ru-RU" dirty="0" err="1"/>
              <a:t>перкусија</a:t>
            </a:r>
            <a:r>
              <a:rPr lang="ru-RU" dirty="0"/>
              <a:t> (</a:t>
            </a:r>
            <a:r>
              <a:rPr lang="ru-RU" dirty="0" err="1"/>
              <a:t>јачи</a:t>
            </a:r>
            <a:r>
              <a:rPr lang="ru-RU" dirty="0"/>
              <a:t> </a:t>
            </a:r>
            <a:r>
              <a:rPr lang="ru-RU" dirty="0" err="1"/>
              <a:t>удари</a:t>
            </a:r>
            <a:r>
              <a:rPr lang="ru-RU" dirty="0"/>
              <a:t> </a:t>
            </a:r>
            <a:r>
              <a:rPr lang="ru-RU" dirty="0" err="1"/>
              <a:t>прстима</a:t>
            </a:r>
            <a:r>
              <a:rPr lang="ru-RU" dirty="0"/>
              <a:t>).</a:t>
            </a:r>
          </a:p>
          <a:p>
            <a:endParaRPr lang="sr-Cyrl-RS" dirty="0"/>
          </a:p>
          <a:p>
            <a:r>
              <a:rPr lang="sr-Cyrl-RS" b="1" dirty="0">
                <a:solidFill>
                  <a:schemeClr val="accent2"/>
                </a:solidFill>
              </a:rPr>
              <a:t>ВРСТЕ ПЕРКУТОРНОГ ЗВУКА</a:t>
            </a:r>
          </a:p>
          <a:p>
            <a:pPr lvl="1"/>
            <a:r>
              <a:rPr lang="sr-Cyrl-RS" dirty="0">
                <a:solidFill>
                  <a:schemeClr val="accent2"/>
                </a:solidFill>
              </a:rPr>
              <a:t>СОНОРАН (јасан</a:t>
            </a:r>
            <a:r>
              <a:rPr lang="sr-Cyrl-RS" dirty="0"/>
              <a:t>) перкуторни звук – добија се перкусијом зида грудног коша код здравих особа. Звук је гласан, дубок, дуготрајан.</a:t>
            </a:r>
          </a:p>
          <a:p>
            <a:pPr lvl="1"/>
            <a:r>
              <a:rPr lang="sr-Cyrl-RS" dirty="0">
                <a:solidFill>
                  <a:schemeClr val="accent2"/>
                </a:solidFill>
              </a:rPr>
              <a:t>ТМУО </a:t>
            </a:r>
            <a:r>
              <a:rPr lang="sr-Cyrl-RS" dirty="0"/>
              <a:t>– добија се када се перкутују чврсти органи (јетра, слезина, срце). Звук је тих, висок, краткотрајан.</a:t>
            </a:r>
          </a:p>
          <a:p>
            <a:pPr lvl="1"/>
            <a:r>
              <a:rPr lang="sr-Cyrl-RS" dirty="0">
                <a:solidFill>
                  <a:schemeClr val="accent2"/>
                </a:solidFill>
              </a:rPr>
              <a:t>ТИМПАНИЧАН</a:t>
            </a:r>
            <a:r>
              <a:rPr lang="sr-Cyrl-RS" dirty="0"/>
              <a:t>– добија се перкусијом органа или шупљих простора који садрже ваздух или гасове (црва и желудац). </a:t>
            </a:r>
            <a:r>
              <a:rPr lang="ru-RU" dirty="0"/>
              <a:t>Звук </a:t>
            </a:r>
            <a:r>
              <a:rPr lang="ru-RU" dirty="0" err="1"/>
              <a:t>је</a:t>
            </a:r>
            <a:r>
              <a:rPr lang="ru-RU" dirty="0"/>
              <a:t> </a:t>
            </a:r>
            <a:r>
              <a:rPr lang="ru-RU" dirty="0" err="1"/>
              <a:t>гласан</a:t>
            </a:r>
            <a:r>
              <a:rPr lang="ru-RU" dirty="0"/>
              <a:t>, дубок, </a:t>
            </a:r>
            <a:r>
              <a:rPr lang="ru-RU" dirty="0" err="1"/>
              <a:t>дуготрајан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37367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Аускултација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1" y="1607673"/>
            <a:ext cx="6959599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Аускултација</a:t>
            </a:r>
            <a:r>
              <a:rPr lang="sr-Latn-RS" dirty="0"/>
              <a:t> </a:t>
            </a:r>
            <a:r>
              <a:rPr lang="sr-Cyrl-RS" dirty="0"/>
              <a:t>је</a:t>
            </a:r>
            <a:r>
              <a:rPr lang="sr-Latn-RS" dirty="0"/>
              <a:t> </a:t>
            </a:r>
            <a:r>
              <a:rPr lang="sr-Cyrl-RS" dirty="0"/>
              <a:t>физикална</a:t>
            </a:r>
            <a:r>
              <a:rPr lang="ru-RU" dirty="0"/>
              <a:t> метода </a:t>
            </a:r>
            <a:r>
              <a:rPr lang="ru-RU" dirty="0" err="1"/>
              <a:t>којом</a:t>
            </a:r>
            <a:r>
              <a:rPr lang="ru-RU" dirty="0"/>
              <a:t> се </a:t>
            </a:r>
            <a:r>
              <a:rPr lang="ru-RU" dirty="0" err="1"/>
              <a:t>ослушкују</a:t>
            </a:r>
            <a:r>
              <a:rPr lang="ru-RU" dirty="0"/>
              <a:t> </a:t>
            </a:r>
            <a:r>
              <a:rPr lang="ru-RU" dirty="0" err="1"/>
              <a:t>звуци</a:t>
            </a:r>
            <a:r>
              <a:rPr lang="ru-RU" dirty="0"/>
              <a:t> ( </a:t>
            </a:r>
            <a:r>
              <a:rPr lang="ru-RU" dirty="0" err="1"/>
              <a:t>шумови</a:t>
            </a:r>
            <a:r>
              <a:rPr lang="ru-RU" dirty="0"/>
              <a:t>) </a:t>
            </a:r>
            <a:r>
              <a:rPr lang="ru-RU" dirty="0" err="1"/>
              <a:t>који</a:t>
            </a:r>
            <a:r>
              <a:rPr lang="ru-RU" dirty="0"/>
              <a:t> се </a:t>
            </a:r>
            <a:r>
              <a:rPr lang="ru-RU" dirty="0" err="1"/>
              <a:t>стварају</a:t>
            </a:r>
            <a:r>
              <a:rPr lang="ru-RU" dirty="0"/>
              <a:t> у организму при </a:t>
            </a:r>
            <a:r>
              <a:rPr lang="ru-RU" dirty="0" err="1"/>
              <a:t>функционисању</a:t>
            </a:r>
            <a:r>
              <a:rPr lang="ru-RU" dirty="0"/>
              <a:t> </a:t>
            </a:r>
            <a:r>
              <a:rPr lang="ru-RU" dirty="0" err="1"/>
              <a:t>појединих</a:t>
            </a:r>
            <a:r>
              <a:rPr lang="ru-RU" dirty="0"/>
              <a:t> органа</a:t>
            </a:r>
            <a:r>
              <a:rPr lang="sr-Latn-RS" dirty="0"/>
              <a:t>.</a:t>
            </a:r>
            <a:endParaRPr lang="sr-Cyrl-RS" dirty="0"/>
          </a:p>
          <a:p>
            <a:pPr marL="0" indent="0">
              <a:buNone/>
            </a:pPr>
            <a:endParaRPr lang="sr-Latn-RS" dirty="0"/>
          </a:p>
          <a:p>
            <a:r>
              <a:rPr lang="ru-RU" dirty="0" err="1"/>
              <a:t>ДИРЕКТНА</a:t>
            </a:r>
            <a:r>
              <a:rPr lang="ru-RU" dirty="0"/>
              <a:t> (</a:t>
            </a:r>
            <a:r>
              <a:rPr lang="ru-RU" dirty="0" err="1"/>
              <a:t>непосредна</a:t>
            </a:r>
            <a:r>
              <a:rPr lang="ru-RU" dirty="0"/>
              <a:t>) </a:t>
            </a:r>
            <a:r>
              <a:rPr lang="ru-RU" dirty="0" err="1"/>
              <a:t>АУСКУЛТАЦИЈА</a:t>
            </a:r>
            <a:endParaRPr lang="ru-RU" dirty="0"/>
          </a:p>
          <a:p>
            <a:pPr lvl="1"/>
            <a:r>
              <a:rPr lang="ru-RU" dirty="0" err="1"/>
              <a:t>подразумева</a:t>
            </a:r>
            <a:r>
              <a:rPr lang="ru-RU" dirty="0"/>
              <a:t> </a:t>
            </a:r>
            <a:r>
              <a:rPr lang="ru-RU" dirty="0" err="1"/>
              <a:t>ослушкивање</a:t>
            </a:r>
            <a:r>
              <a:rPr lang="ru-RU" dirty="0"/>
              <a:t> </a:t>
            </a:r>
            <a:r>
              <a:rPr lang="ru-RU" dirty="0" err="1"/>
              <a:t>директно</a:t>
            </a:r>
            <a:r>
              <a:rPr lang="ru-RU" dirty="0"/>
              <a:t> ухом, </a:t>
            </a:r>
            <a:r>
              <a:rPr lang="ru-RU" dirty="0" err="1"/>
              <a:t>чврсто</a:t>
            </a:r>
            <a:r>
              <a:rPr lang="ru-RU" dirty="0"/>
              <a:t> </a:t>
            </a:r>
            <a:r>
              <a:rPr lang="ru-RU" dirty="0" err="1"/>
              <a:t>прислоњеним</a:t>
            </a:r>
            <a:r>
              <a:rPr lang="ru-RU" dirty="0"/>
              <a:t> на </a:t>
            </a:r>
            <a:r>
              <a:rPr lang="ru-RU" dirty="0" err="1"/>
              <a:t>површину</a:t>
            </a:r>
            <a:r>
              <a:rPr lang="ru-RU" dirty="0"/>
              <a:t> дела тела </a:t>
            </a:r>
            <a:r>
              <a:rPr lang="ru-RU" dirty="0" err="1"/>
              <a:t>које</a:t>
            </a:r>
            <a:r>
              <a:rPr lang="ru-RU" dirty="0"/>
              <a:t> се </a:t>
            </a:r>
            <a:r>
              <a:rPr lang="ru-RU" dirty="0" err="1"/>
              <a:t>ослушкује</a:t>
            </a:r>
            <a:endParaRPr lang="ru-RU" dirty="0"/>
          </a:p>
          <a:p>
            <a:endParaRPr lang="ru-RU" dirty="0"/>
          </a:p>
          <a:p>
            <a:r>
              <a:rPr lang="ru-RU" dirty="0" err="1"/>
              <a:t>ИНДИРЕКТНА</a:t>
            </a:r>
            <a:r>
              <a:rPr lang="ru-RU" dirty="0"/>
              <a:t> (</a:t>
            </a:r>
            <a:r>
              <a:rPr lang="ru-RU" dirty="0" err="1"/>
              <a:t>посредна</a:t>
            </a:r>
            <a:r>
              <a:rPr lang="ru-RU" dirty="0"/>
              <a:t>) </a:t>
            </a:r>
            <a:r>
              <a:rPr lang="ru-RU" dirty="0" err="1"/>
              <a:t>АУСКУЛТАЦИЈА</a:t>
            </a:r>
            <a:endParaRPr lang="ru-RU" dirty="0"/>
          </a:p>
          <a:p>
            <a:pPr lvl="1"/>
            <a:r>
              <a:rPr lang="ru-RU" dirty="0" err="1"/>
              <a:t>подразумева</a:t>
            </a:r>
            <a:r>
              <a:rPr lang="ru-RU" dirty="0"/>
              <a:t> </a:t>
            </a:r>
            <a:r>
              <a:rPr lang="ru-RU" dirty="0" err="1"/>
              <a:t>ослушкивање</a:t>
            </a:r>
            <a:r>
              <a:rPr lang="ru-RU" dirty="0"/>
              <a:t> </a:t>
            </a:r>
            <a:r>
              <a:rPr lang="ru-RU" dirty="0" err="1"/>
              <a:t>појединих</a:t>
            </a:r>
            <a:r>
              <a:rPr lang="ru-RU" dirty="0"/>
              <a:t> делова тела </a:t>
            </a:r>
            <a:r>
              <a:rPr lang="ru-RU" dirty="0" err="1"/>
              <a:t>помоћу</a:t>
            </a:r>
            <a:r>
              <a:rPr lang="ru-RU" dirty="0"/>
              <a:t> </a:t>
            </a:r>
            <a:r>
              <a:rPr lang="ru-RU" dirty="0" err="1"/>
              <a:t>одређеног</a:t>
            </a:r>
            <a:r>
              <a:rPr lang="ru-RU" dirty="0"/>
              <a:t> прибора и инструмента </a:t>
            </a:r>
            <a:r>
              <a:rPr lang="ru-RU" dirty="0" err="1"/>
              <a:t>који</a:t>
            </a:r>
            <a:r>
              <a:rPr lang="ru-RU" dirty="0"/>
              <a:t> се </a:t>
            </a:r>
            <a:r>
              <a:rPr lang="ru-RU" dirty="0" err="1"/>
              <a:t>назива</a:t>
            </a:r>
            <a:r>
              <a:rPr lang="ru-RU" dirty="0"/>
              <a:t> стетоскоп</a:t>
            </a:r>
          </a:p>
          <a:p>
            <a:endParaRPr lang="ru-RU" dirty="0"/>
          </a:p>
          <a:p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103188"/>
            <a:ext cx="4832651" cy="35353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6933" y="3601060"/>
            <a:ext cx="1718925" cy="34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4201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Аускултација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91733"/>
            <a:ext cx="8596668" cy="4449629"/>
          </a:xfrm>
        </p:spPr>
        <p:txBody>
          <a:bodyPr>
            <a:normAutofit/>
          </a:bodyPr>
          <a:lstStyle/>
          <a:p>
            <a:r>
              <a:rPr lang="sr-Cyrl-RS" dirty="0"/>
              <a:t>Аускултација лобање: откривање звука артериовенске фистуле.</a:t>
            </a:r>
          </a:p>
          <a:p>
            <a:r>
              <a:rPr lang="sr-Cyrl-RS" dirty="0"/>
              <a:t>Аускултација крвних судова врата: откривање шумова у тиреоидној, каротидној, поткључној артерији и венама.</a:t>
            </a:r>
          </a:p>
          <a:p>
            <a:r>
              <a:rPr lang="sr-Cyrl-RS" dirty="0"/>
              <a:t>Аускултација плућа: омогућава да се чују звуци дисања, говора, шапата, пропратни звуци, трење.</a:t>
            </a:r>
          </a:p>
          <a:p>
            <a:r>
              <a:rPr lang="sr-Cyrl-RS" dirty="0"/>
              <a:t>Аускултација срца: открива срчане тонове, срчане шумове, поремећаје ритма, фреквенције, перикардно трење.</a:t>
            </a:r>
          </a:p>
          <a:p>
            <a:r>
              <a:rPr lang="sr-Cyrl-RS" dirty="0"/>
              <a:t>Аускултација трбуха: ослушкивање звукова који настају при перисталтичким покретима црева, шумова који настају услед стварања анеуризми или стеноза на артеријама посебно на реналним артеријама.</a:t>
            </a:r>
          </a:p>
          <a:p>
            <a:r>
              <a:rPr lang="sr-Cyrl-RS" dirty="0"/>
              <a:t>Аускултација крвних судова екстремитеа, шумови који се стварају услед сужења артерија или постојања артерио-венских фистула.</a:t>
            </a:r>
          </a:p>
        </p:txBody>
      </p:sp>
    </p:spTree>
    <p:extLst>
      <p:ext uri="{BB962C8B-B14F-4D97-AF65-F5344CB8AC3E}">
        <p14:creationId xmlns:p14="http://schemas.microsoft.com/office/powerpoint/2010/main" val="26259002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Физикални преглед главе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Преглед</a:t>
            </a:r>
            <a:r>
              <a:rPr lang="ru-RU" dirty="0"/>
              <a:t> </a:t>
            </a:r>
            <a:r>
              <a:rPr lang="ru-RU" dirty="0" err="1"/>
              <a:t>површине</a:t>
            </a:r>
            <a:r>
              <a:rPr lang="ru-RU" dirty="0"/>
              <a:t> главе: </a:t>
            </a:r>
            <a:r>
              <a:rPr lang="ru-RU" dirty="0" err="1"/>
              <a:t>лобање</a:t>
            </a:r>
            <a:r>
              <a:rPr lang="ru-RU" dirty="0"/>
              <a:t> и лица.</a:t>
            </a:r>
          </a:p>
          <a:p>
            <a:r>
              <a:rPr lang="ru-RU" dirty="0" err="1"/>
              <a:t>Преглед</a:t>
            </a:r>
            <a:r>
              <a:rPr lang="ru-RU" dirty="0"/>
              <a:t> органа </a:t>
            </a:r>
            <a:r>
              <a:rPr lang="ru-RU" dirty="0" err="1"/>
              <a:t>смештених</a:t>
            </a:r>
            <a:r>
              <a:rPr lang="ru-RU" dirty="0"/>
              <a:t> у </a:t>
            </a:r>
            <a:r>
              <a:rPr lang="ru-RU" dirty="0" err="1"/>
              <a:t>глави</a:t>
            </a:r>
            <a:r>
              <a:rPr lang="ru-RU" dirty="0"/>
              <a:t>: </a:t>
            </a:r>
            <a:r>
              <a:rPr lang="ru-RU" dirty="0" err="1"/>
              <a:t>очу</a:t>
            </a:r>
            <a:r>
              <a:rPr lang="ru-RU" dirty="0"/>
              <a:t>, уши, нос, уста.</a:t>
            </a:r>
          </a:p>
          <a:p>
            <a:pPr marL="0" indent="0">
              <a:buNone/>
            </a:pPr>
            <a:endParaRPr lang="ru-RU" dirty="0"/>
          </a:p>
          <a:p>
            <a:r>
              <a:rPr lang="sr-Cyrl-CS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ТОПОГРАФСКИ ПРЕДЕЛИ ЛОБАЊЕ</a:t>
            </a:r>
          </a:p>
          <a:p>
            <a:pPr lvl="2" algn="just"/>
            <a:r>
              <a:rPr lang="sr-Cyrl-CS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ЧЕОНИ </a:t>
            </a:r>
            <a:r>
              <a:rPr lang="sr-Latn-CS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(regio frontalis)</a:t>
            </a:r>
            <a:endParaRPr lang="sr-Cyrl-CS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sr-Cyrl-CS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ТЕМЕНИ</a:t>
            </a:r>
            <a:r>
              <a:rPr lang="sr-Latn-CS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(regio parietalis)</a:t>
            </a:r>
            <a:endParaRPr lang="sr-Cyrl-CS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sr-Cyrl-CS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ПОТИЉАЧНИ</a:t>
            </a:r>
            <a:r>
              <a:rPr lang="sr-Latn-CS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(regio occipitalis)</a:t>
            </a:r>
            <a:endParaRPr lang="sr-Cyrl-CS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sr-Cyrl-CS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СЛЕПООЧНИ</a:t>
            </a:r>
            <a:r>
              <a:rPr lang="sr-Latn-CS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(regio temporalis)</a:t>
            </a:r>
            <a:endParaRPr lang="sr-Cyrl-CS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sr-Cyrl-CS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МАСТОИДНИ </a:t>
            </a:r>
            <a:r>
              <a:rPr lang="sr-Latn-CS" alt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(regio mastoidea) </a:t>
            </a:r>
            <a:endParaRPr lang="sr-Cyrl-CS" alt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9026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76200"/>
            <a:ext cx="8596668" cy="1320800"/>
          </a:xfrm>
        </p:spPr>
        <p:txBody>
          <a:bodyPr/>
          <a:lstStyle/>
          <a:p>
            <a:r>
              <a:rPr lang="sr-Cyrl-RS" dirty="0"/>
              <a:t>Физикални преглед главе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126067"/>
            <a:ext cx="8596668" cy="4915295"/>
          </a:xfrm>
        </p:spPr>
        <p:txBody>
          <a:bodyPr>
            <a:normAutofit fontScale="77500" lnSpcReduction="20000"/>
          </a:bodyPr>
          <a:lstStyle/>
          <a:p>
            <a:endParaRPr lang="sr-Cyrl-RS" dirty="0"/>
          </a:p>
          <a:p>
            <a:r>
              <a:rPr lang="sr-Cyrl-RS" dirty="0"/>
              <a:t>ПОВРШНИ ПРЕДЕЛИ ЛИЦА</a:t>
            </a:r>
          </a:p>
          <a:p>
            <a:pPr lvl="1"/>
            <a:r>
              <a:rPr lang="sr-Cyrl-RS" dirty="0"/>
              <a:t>НОСНИ (</a:t>
            </a:r>
            <a:r>
              <a:rPr lang="sr-Latn-RS" dirty="0"/>
              <a:t>regio nasalis)</a:t>
            </a:r>
          </a:p>
          <a:p>
            <a:pPr lvl="1"/>
            <a:r>
              <a:rPr lang="sr-Cyrl-RS" dirty="0"/>
              <a:t>ОЧНИ (</a:t>
            </a:r>
            <a:r>
              <a:rPr lang="sr-Latn-RS" dirty="0"/>
              <a:t>regio orbitalis)</a:t>
            </a:r>
          </a:p>
          <a:p>
            <a:pPr lvl="1"/>
            <a:r>
              <a:rPr lang="sr-Cyrl-RS" dirty="0"/>
              <a:t>ГОРЊИ КАПАЧНИ (</a:t>
            </a:r>
            <a:r>
              <a:rPr lang="sr-Latn-RS" dirty="0"/>
              <a:t>regio palpebralis superior)</a:t>
            </a:r>
          </a:p>
          <a:p>
            <a:pPr lvl="1"/>
            <a:r>
              <a:rPr lang="sr-Cyrl-RS" dirty="0"/>
              <a:t>ДОЊИ КАПАЧНИ (</a:t>
            </a:r>
            <a:r>
              <a:rPr lang="sr-Latn-RS" dirty="0"/>
              <a:t>regio palpebralis inferior)</a:t>
            </a:r>
          </a:p>
          <a:p>
            <a:pPr lvl="1"/>
            <a:r>
              <a:rPr lang="sr-Cyrl-RS" dirty="0"/>
              <a:t>ПРЕДЕО ГОРЊЕ УСНЕ (</a:t>
            </a:r>
            <a:r>
              <a:rPr lang="sr-Latn-RS" dirty="0"/>
              <a:t>regio labialis superior)</a:t>
            </a:r>
          </a:p>
          <a:p>
            <a:pPr lvl="1"/>
            <a:r>
              <a:rPr lang="sr-Cyrl-RS" dirty="0"/>
              <a:t>ПРЕДЕО ДОЊЕ УСНЕ (</a:t>
            </a:r>
            <a:r>
              <a:rPr lang="sr-Latn-RS" dirty="0"/>
              <a:t>regio labialis inferior)</a:t>
            </a:r>
          </a:p>
          <a:p>
            <a:pPr lvl="1"/>
            <a:r>
              <a:rPr lang="sr-Cyrl-RS" dirty="0"/>
              <a:t>ПРЕДЕО УСНЕ ДУПЉЕ (</a:t>
            </a:r>
            <a:r>
              <a:rPr lang="sr-Latn-RS" dirty="0"/>
              <a:t>regio oralis)</a:t>
            </a:r>
          </a:p>
          <a:p>
            <a:pPr lvl="1"/>
            <a:r>
              <a:rPr lang="sr-Cyrl-RS" dirty="0"/>
              <a:t>ПОДОРБИТАЛНИ ПРЕДЕО (</a:t>
            </a:r>
            <a:r>
              <a:rPr lang="sr-Latn-RS" dirty="0"/>
              <a:t>regio zygomatica)</a:t>
            </a:r>
          </a:p>
          <a:p>
            <a:pPr lvl="1"/>
            <a:r>
              <a:rPr lang="sr-Cyrl-RS" dirty="0"/>
              <a:t>БРАДНИ ПРЕДЕО (</a:t>
            </a:r>
            <a:r>
              <a:rPr lang="sr-Latn-RS" dirty="0"/>
              <a:t>regio mentalis)</a:t>
            </a:r>
          </a:p>
          <a:p>
            <a:pPr lvl="1"/>
            <a:r>
              <a:rPr lang="sr-Cyrl-RS" dirty="0"/>
              <a:t>МАСЕТЕРИЧНИ ПРЕДЕО (</a:t>
            </a:r>
            <a:r>
              <a:rPr lang="sr-Latn-RS" dirty="0"/>
              <a:t>regio masseterica)</a:t>
            </a:r>
          </a:p>
          <a:p>
            <a:pPr lvl="1"/>
            <a:r>
              <a:rPr lang="sr-Cyrl-RS" dirty="0"/>
              <a:t>ПАРОТИДНИ ПРЕДЕО (</a:t>
            </a:r>
            <a:r>
              <a:rPr lang="sr-Latn-RS" dirty="0"/>
              <a:t>regio parotidica)</a:t>
            </a:r>
            <a:endParaRPr lang="sr-Cyrl-RS" dirty="0"/>
          </a:p>
          <a:p>
            <a:r>
              <a:rPr lang="sr-Cyrl-RS" dirty="0"/>
              <a:t>ДУБОКИ ПРЕДЕЛИ ЛИЦА</a:t>
            </a:r>
          </a:p>
          <a:p>
            <a:pPr lvl="1"/>
            <a:r>
              <a:rPr lang="sr-Cyrl-RS" dirty="0"/>
              <a:t>ПОДСЛЕПООЧНИ  (</a:t>
            </a:r>
            <a:r>
              <a:rPr lang="sr-Latn-RS" dirty="0"/>
              <a:t>regio fossae infratemporalis)</a:t>
            </a:r>
            <a:endParaRPr lang="sr-Cyrl-RS" dirty="0"/>
          </a:p>
          <a:p>
            <a:pPr lvl="1"/>
            <a:r>
              <a:rPr lang="sr-Cyrl-RS" dirty="0"/>
              <a:t>БОЧНИ ЖДРЕЛНИ/ПАРАФАРИНГЕАЛНИ (</a:t>
            </a:r>
            <a:r>
              <a:rPr lang="sr-Latn-RS" dirty="0"/>
              <a:t>spatium parapharyngicum)</a:t>
            </a:r>
            <a:endParaRPr lang="sr-Cyrl-RS" dirty="0"/>
          </a:p>
          <a:p>
            <a:pPr lvl="1"/>
            <a:r>
              <a:rPr lang="sr-Cyrl-RS" dirty="0"/>
              <a:t>ЗАДЖДРЕЛНИ/РЕТРОФАРИНГЕАЛНИ (</a:t>
            </a:r>
            <a:r>
              <a:rPr lang="sr-Latn-RS" dirty="0"/>
              <a:t>spatium retropharyngicum)</a:t>
            </a:r>
          </a:p>
          <a:p>
            <a:endParaRPr lang="sr-Latn-RS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19636917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795866"/>
            <a:ext cx="8596668" cy="5858933"/>
          </a:xfrm>
        </p:spPr>
        <p:txBody>
          <a:bodyPr>
            <a:normAutofit lnSpcReduction="10000"/>
          </a:bodyPr>
          <a:lstStyle/>
          <a:p>
            <a:r>
              <a:rPr lang="sr-Cyrl-RS" dirty="0"/>
              <a:t> ИНСПЕКЦИЈА ЛОБАЊЕ</a:t>
            </a:r>
          </a:p>
          <a:p>
            <a:pPr lvl="1"/>
            <a:r>
              <a:rPr lang="sr-Cyrl-RS" b="1" dirty="0"/>
              <a:t>Симетричност</a:t>
            </a:r>
          </a:p>
          <a:p>
            <a:pPr lvl="1"/>
            <a:r>
              <a:rPr lang="sr-Cyrl-RS" b="1" dirty="0"/>
              <a:t>Облик</a:t>
            </a:r>
            <a:r>
              <a:rPr lang="sr-Cyrl-RS" dirty="0"/>
              <a:t> : долихоцефалична лобања (издужена лобања), брахицефалична лобања (округласта лобања), мезатоцефалични облик лобање</a:t>
            </a:r>
          </a:p>
          <a:p>
            <a:pPr lvl="1"/>
            <a:r>
              <a:rPr lang="sr-Cyrl-RS" b="1" dirty="0"/>
              <a:t>Величина</a:t>
            </a:r>
            <a:r>
              <a:rPr lang="sr-Cyrl-RS" dirty="0"/>
              <a:t>: мегацефалична лобања (има запремину већу од 1450  </a:t>
            </a:r>
            <a:r>
              <a:rPr lang="sr-Latn-RS" dirty="0"/>
              <a:t>ml)</a:t>
            </a:r>
            <a:r>
              <a:rPr lang="sr-Cyrl-RS" dirty="0"/>
              <a:t>, мезоцефалична лобања (запремина од 1350-1450 </a:t>
            </a:r>
            <a:r>
              <a:rPr lang="sr-Latn-RS" dirty="0"/>
              <a:t>ml)</a:t>
            </a:r>
            <a:r>
              <a:rPr lang="sr-Cyrl-RS" dirty="0"/>
              <a:t>, микроцефалична лобања (запремина манња од 1350 </a:t>
            </a:r>
            <a:r>
              <a:rPr lang="sr-Latn-RS" dirty="0"/>
              <a:t>ml)</a:t>
            </a:r>
          </a:p>
          <a:p>
            <a:pPr lvl="1"/>
            <a:r>
              <a:rPr lang="sr-Cyrl-RS" b="1" dirty="0"/>
              <a:t>Косматост</a:t>
            </a:r>
            <a:r>
              <a:rPr lang="sr-Cyrl-RS" dirty="0"/>
              <a:t>: нормална, патолошка, </a:t>
            </a:r>
            <a:r>
              <a:rPr lang="sr-Latn-RS" dirty="0"/>
              <a:t>a</a:t>
            </a:r>
            <a:r>
              <a:rPr lang="sr-Cyrl-RS" dirty="0"/>
              <a:t>лопеција ареата, </a:t>
            </a:r>
            <a:r>
              <a:rPr lang="sr-Latn-RS" dirty="0"/>
              <a:t>a</a:t>
            </a:r>
            <a:r>
              <a:rPr lang="sr-Cyrl-RS" dirty="0"/>
              <a:t>лопеција генерализата.</a:t>
            </a:r>
          </a:p>
          <a:p>
            <a:pPr indent="-285750"/>
            <a:r>
              <a:rPr lang="sr-Cyrl-RS" dirty="0"/>
              <a:t>ИНСПЕКЦИЈА ЛИЦА</a:t>
            </a:r>
          </a:p>
          <a:p>
            <a:pPr lvl="1"/>
            <a:r>
              <a:rPr lang="sr-Cyrl-RS" b="1" dirty="0"/>
              <a:t>Мимика</a:t>
            </a:r>
            <a:r>
              <a:rPr lang="sr-Cyrl-RS" dirty="0"/>
              <a:t>: емоције, грч, </a:t>
            </a:r>
            <a:r>
              <a:rPr lang="ru-RU" dirty="0" err="1"/>
              <a:t>Хипократово</a:t>
            </a:r>
            <a:r>
              <a:rPr lang="ru-RU" dirty="0"/>
              <a:t> лице (</a:t>
            </a:r>
            <a:r>
              <a:rPr lang="ru-RU" dirty="0" err="1"/>
              <a:t>facies</a:t>
            </a:r>
            <a:r>
              <a:rPr lang="ru-RU" dirty="0"/>
              <a:t> </a:t>
            </a:r>
            <a:r>
              <a:rPr lang="ru-RU" dirty="0" err="1"/>
              <a:t>hipocratica</a:t>
            </a:r>
            <a:r>
              <a:rPr lang="ru-RU" dirty="0"/>
              <a:t>) - </a:t>
            </a:r>
            <a:r>
              <a:rPr lang="ru-RU" dirty="0" err="1"/>
              <a:t>болесник</a:t>
            </a:r>
            <a:r>
              <a:rPr lang="ru-RU" dirty="0"/>
              <a:t> у </a:t>
            </a:r>
            <a:r>
              <a:rPr lang="ru-RU" dirty="0" err="1"/>
              <a:t>тешком</a:t>
            </a:r>
            <a:r>
              <a:rPr lang="ru-RU" dirty="0"/>
              <a:t> </a:t>
            </a:r>
            <a:r>
              <a:rPr lang="ru-RU" dirty="0" err="1"/>
              <a:t>општем</a:t>
            </a:r>
            <a:r>
              <a:rPr lang="ru-RU" dirty="0"/>
              <a:t> </a:t>
            </a:r>
            <a:r>
              <a:rPr lang="ru-RU" dirty="0" err="1"/>
              <a:t>стању</a:t>
            </a:r>
            <a:r>
              <a:rPr lang="ru-RU" dirty="0"/>
              <a:t>, </a:t>
            </a:r>
            <a:r>
              <a:rPr lang="ru-RU" dirty="0" err="1"/>
              <a:t>затегнуто</a:t>
            </a:r>
            <a:r>
              <a:rPr lang="ru-RU" dirty="0"/>
              <a:t> лице без бора у </a:t>
            </a:r>
            <a:r>
              <a:rPr lang="ru-RU" dirty="0" err="1"/>
              <a:t>склеродерми</a:t>
            </a:r>
            <a:r>
              <a:rPr lang="ru-RU" dirty="0"/>
              <a:t>.</a:t>
            </a:r>
          </a:p>
          <a:p>
            <a:pPr lvl="1"/>
            <a:r>
              <a:rPr lang="ru-RU" b="1" dirty="0"/>
              <a:t>Облик</a:t>
            </a:r>
            <a:r>
              <a:rPr lang="ru-RU" dirty="0"/>
              <a:t>: </a:t>
            </a:r>
            <a:r>
              <a:rPr lang="ru-RU" dirty="0" err="1"/>
              <a:t>овално</a:t>
            </a:r>
            <a:r>
              <a:rPr lang="ru-RU" dirty="0"/>
              <a:t>, округло (</a:t>
            </a:r>
            <a:r>
              <a:rPr lang="sr-Latn-RS" dirty="0"/>
              <a:t>facies lunata) - </a:t>
            </a:r>
            <a:r>
              <a:rPr lang="ru-RU" dirty="0" err="1"/>
              <a:t>Кушингова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endParaRPr lang="ru-RU" dirty="0"/>
          </a:p>
          <a:p>
            <a:pPr lvl="1"/>
            <a:r>
              <a:rPr lang="ru-RU" b="1" dirty="0" err="1"/>
              <a:t>Симетричност</a:t>
            </a:r>
            <a:r>
              <a:rPr lang="ru-RU" dirty="0"/>
              <a:t>: </a:t>
            </a:r>
            <a:r>
              <a:rPr lang="ru-RU" dirty="0" err="1"/>
              <a:t>поремећај</a:t>
            </a:r>
            <a:r>
              <a:rPr lang="ru-RU" dirty="0"/>
              <a:t> </a:t>
            </a:r>
            <a:r>
              <a:rPr lang="ru-RU" dirty="0" err="1"/>
              <a:t>инервације</a:t>
            </a:r>
            <a:r>
              <a:rPr lang="ru-RU" dirty="0"/>
              <a:t> </a:t>
            </a:r>
            <a:r>
              <a:rPr lang="ru-RU" dirty="0" err="1"/>
              <a:t>мишића</a:t>
            </a:r>
            <a:r>
              <a:rPr lang="ru-RU" dirty="0"/>
              <a:t> </a:t>
            </a:r>
            <a:r>
              <a:rPr lang="ru-RU" dirty="0" err="1"/>
              <a:t>који</a:t>
            </a:r>
            <a:r>
              <a:rPr lang="ru-RU" dirty="0"/>
              <a:t> </a:t>
            </a:r>
            <a:r>
              <a:rPr lang="ru-RU" dirty="0" err="1"/>
              <a:t>обезбеђују</a:t>
            </a:r>
            <a:r>
              <a:rPr lang="ru-RU" dirty="0"/>
              <a:t> мимику лица (</a:t>
            </a:r>
            <a:r>
              <a:rPr lang="ru-RU" dirty="0" err="1"/>
              <a:t>оштећења</a:t>
            </a:r>
            <a:r>
              <a:rPr lang="ru-RU" dirty="0"/>
              <a:t> </a:t>
            </a:r>
            <a:r>
              <a:rPr lang="ru-RU" dirty="0" err="1"/>
              <a:t>фацијалног</a:t>
            </a:r>
            <a:r>
              <a:rPr lang="ru-RU" dirty="0"/>
              <a:t> нерва), </a:t>
            </a:r>
            <a:r>
              <a:rPr lang="ru-RU" dirty="0" err="1"/>
              <a:t>запаљенски</a:t>
            </a:r>
            <a:r>
              <a:rPr lang="ru-RU" dirty="0"/>
              <a:t> </a:t>
            </a:r>
            <a:r>
              <a:rPr lang="ru-RU" dirty="0" err="1"/>
              <a:t>процеси</a:t>
            </a:r>
            <a:r>
              <a:rPr lang="ru-RU" dirty="0"/>
              <a:t> у </a:t>
            </a:r>
            <a:r>
              <a:rPr lang="ru-RU" dirty="0" err="1"/>
              <a:t>меком</a:t>
            </a:r>
            <a:r>
              <a:rPr lang="ru-RU" dirty="0"/>
              <a:t> </a:t>
            </a:r>
            <a:r>
              <a:rPr lang="ru-RU" dirty="0" err="1"/>
              <a:t>ткиву</a:t>
            </a:r>
            <a:r>
              <a:rPr lang="ru-RU" dirty="0"/>
              <a:t> образа или </a:t>
            </a:r>
            <a:r>
              <a:rPr lang="ru-RU" dirty="0" err="1"/>
              <a:t>вилице-појава</a:t>
            </a:r>
            <a:r>
              <a:rPr lang="ru-RU" dirty="0"/>
              <a:t> </a:t>
            </a:r>
            <a:r>
              <a:rPr lang="ru-RU" dirty="0" err="1"/>
              <a:t>отока</a:t>
            </a:r>
            <a:r>
              <a:rPr lang="ru-RU" dirty="0"/>
              <a:t>, </a:t>
            </a:r>
            <a:r>
              <a:rPr lang="ru-RU" dirty="0" err="1"/>
              <a:t>обољења</a:t>
            </a:r>
            <a:r>
              <a:rPr lang="ru-RU" dirty="0"/>
              <a:t> </a:t>
            </a:r>
            <a:r>
              <a:rPr lang="ru-RU" dirty="0" err="1"/>
              <a:t>паротидне</a:t>
            </a:r>
            <a:r>
              <a:rPr lang="ru-RU" dirty="0"/>
              <a:t> </a:t>
            </a:r>
            <a:r>
              <a:rPr lang="ru-RU" dirty="0" err="1"/>
              <a:t>жлезде</a:t>
            </a:r>
            <a:r>
              <a:rPr lang="ru-RU" dirty="0"/>
              <a:t>, </a:t>
            </a:r>
            <a:r>
              <a:rPr lang="ru-RU" dirty="0" err="1"/>
              <a:t>атрофија</a:t>
            </a:r>
            <a:r>
              <a:rPr lang="ru-RU" dirty="0"/>
              <a:t>.</a:t>
            </a:r>
          </a:p>
          <a:p>
            <a:pPr lvl="1"/>
            <a:r>
              <a:rPr lang="ru-RU" b="1" dirty="0" err="1"/>
              <a:t>Боја</a:t>
            </a:r>
            <a:r>
              <a:rPr lang="ru-RU" b="1" dirty="0"/>
              <a:t> коже</a:t>
            </a:r>
            <a:r>
              <a:rPr lang="ru-RU" dirty="0"/>
              <a:t>:  </a:t>
            </a:r>
            <a:r>
              <a:rPr lang="ru-RU" dirty="0" err="1"/>
              <a:t>бледа</a:t>
            </a:r>
            <a:r>
              <a:rPr lang="ru-RU" dirty="0"/>
              <a:t> у </a:t>
            </a:r>
            <a:r>
              <a:rPr lang="ru-RU" dirty="0" err="1"/>
              <a:t>анемији</a:t>
            </a:r>
            <a:r>
              <a:rPr lang="ru-RU" dirty="0"/>
              <a:t>, </a:t>
            </a:r>
            <a:r>
              <a:rPr lang="ru-RU" dirty="0" err="1"/>
              <a:t>сивкасто</a:t>
            </a:r>
            <a:r>
              <a:rPr lang="ru-RU" dirty="0"/>
              <a:t>-бела у </a:t>
            </a:r>
            <a:r>
              <a:rPr lang="ru-RU" dirty="0" err="1"/>
              <a:t>хроничном</a:t>
            </a:r>
            <a:r>
              <a:rPr lang="ru-RU" dirty="0"/>
              <a:t> </a:t>
            </a:r>
            <a:r>
              <a:rPr lang="ru-RU" dirty="0" err="1"/>
              <a:t>нефритису</a:t>
            </a:r>
            <a:r>
              <a:rPr lang="ru-RU" dirty="0"/>
              <a:t>, </a:t>
            </a:r>
            <a:r>
              <a:rPr lang="ru-RU" dirty="0" err="1"/>
              <a:t>боје</a:t>
            </a:r>
            <a:r>
              <a:rPr lang="ru-RU" dirty="0"/>
              <a:t> беле кафе у </a:t>
            </a:r>
            <a:r>
              <a:rPr lang="ru-RU" dirty="0" err="1"/>
              <a:t>бактеријсом</a:t>
            </a:r>
            <a:r>
              <a:rPr lang="ru-RU" dirty="0"/>
              <a:t> </a:t>
            </a:r>
            <a:r>
              <a:rPr lang="ru-RU" dirty="0" err="1"/>
              <a:t>ендокардитису</a:t>
            </a:r>
            <a:r>
              <a:rPr lang="ru-RU" dirty="0"/>
              <a:t>, </a:t>
            </a:r>
            <a:r>
              <a:rPr lang="ru-RU" dirty="0" err="1"/>
              <a:t>црвенило</a:t>
            </a:r>
            <a:r>
              <a:rPr lang="ru-RU" dirty="0"/>
              <a:t> коже носа и образа (“знак </a:t>
            </a:r>
            <a:r>
              <a:rPr lang="ru-RU" dirty="0" err="1"/>
              <a:t>лептира</a:t>
            </a:r>
            <a:r>
              <a:rPr lang="ru-RU" dirty="0"/>
              <a:t>”) код </a:t>
            </a:r>
            <a:r>
              <a:rPr lang="ru-RU" dirty="0" err="1"/>
              <a:t>сис</a:t>
            </a:r>
            <a:r>
              <a:rPr lang="sr-Latn-RS" dirty="0"/>
              <a:t>t</a:t>
            </a:r>
            <a:r>
              <a:rPr lang="ru-RU" dirty="0" err="1"/>
              <a:t>емског</a:t>
            </a:r>
            <a:r>
              <a:rPr lang="ru-RU" dirty="0"/>
              <a:t> </a:t>
            </a:r>
            <a:r>
              <a:rPr lang="ru-RU" dirty="0" err="1"/>
              <a:t>лупуса</a:t>
            </a:r>
            <a:r>
              <a:rPr lang="ru-RU" dirty="0"/>
              <a:t>, </a:t>
            </a:r>
            <a:r>
              <a:rPr lang="ru-RU" dirty="0" err="1"/>
              <a:t>цијан</a:t>
            </a:r>
            <a:r>
              <a:rPr lang="sr-Latn-RS" dirty="0"/>
              <a:t>o</a:t>
            </a:r>
            <a:r>
              <a:rPr lang="ru-RU" dirty="0" err="1"/>
              <a:t>тична</a:t>
            </a:r>
            <a:r>
              <a:rPr lang="ru-RU" dirty="0"/>
              <a:t> </a:t>
            </a:r>
            <a:r>
              <a:rPr lang="ru-RU" dirty="0" err="1"/>
              <a:t>боја</a:t>
            </a:r>
            <a:r>
              <a:rPr lang="ru-RU" dirty="0"/>
              <a:t> (код </a:t>
            </a:r>
            <a:r>
              <a:rPr lang="ru-RU" dirty="0" err="1"/>
              <a:t>централне</a:t>
            </a:r>
            <a:r>
              <a:rPr lang="ru-RU" dirty="0"/>
              <a:t> </a:t>
            </a:r>
            <a:r>
              <a:rPr lang="ru-RU" dirty="0" err="1"/>
              <a:t>цијанозе</a:t>
            </a:r>
            <a:r>
              <a:rPr lang="ru-RU" dirty="0"/>
              <a:t>, </a:t>
            </a:r>
            <a:r>
              <a:rPr lang="ru-RU" dirty="0" err="1"/>
              <a:t>цијаноза</a:t>
            </a:r>
            <a:r>
              <a:rPr lang="ru-RU" dirty="0"/>
              <a:t> коже лица на </a:t>
            </a:r>
            <a:r>
              <a:rPr lang="ru-RU" dirty="0" err="1"/>
              <a:t>образима</a:t>
            </a:r>
            <a:r>
              <a:rPr lang="ru-RU" dirty="0"/>
              <a:t> - </a:t>
            </a:r>
            <a:r>
              <a:rPr lang="ru-RU" dirty="0" err="1"/>
              <a:t>митрална</a:t>
            </a:r>
            <a:r>
              <a:rPr lang="ru-RU" dirty="0"/>
              <a:t> стеноза </a:t>
            </a:r>
            <a:r>
              <a:rPr lang="sr-Latn-RS" dirty="0"/>
              <a:t>facies mitralis.</a:t>
            </a:r>
            <a:endParaRPr lang="ru-RU" dirty="0"/>
          </a:p>
          <a:p>
            <a:pPr lvl="1"/>
            <a:endParaRPr lang="ru-RU" dirty="0"/>
          </a:p>
          <a:p>
            <a:pPr lvl="1"/>
            <a:endParaRPr lang="ru-RU" dirty="0"/>
          </a:p>
          <a:p>
            <a:pPr lvl="1"/>
            <a:endParaRPr lang="ru-RU" dirty="0"/>
          </a:p>
          <a:p>
            <a:pPr lvl="1"/>
            <a:endParaRPr lang="ru-RU" dirty="0"/>
          </a:p>
          <a:p>
            <a:pPr lvl="1"/>
            <a:endParaRPr lang="ru-RU" dirty="0"/>
          </a:p>
          <a:p>
            <a:pPr lvl="1"/>
            <a:endParaRPr lang="sr-Cyrl-R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77334" y="135467"/>
            <a:ext cx="8596668" cy="1320800"/>
          </a:xfrm>
        </p:spPr>
        <p:txBody>
          <a:bodyPr/>
          <a:lstStyle/>
          <a:p>
            <a:r>
              <a:rPr lang="sr-Cyrl-RS" dirty="0"/>
              <a:t>Инспекција главе </a:t>
            </a:r>
          </a:p>
        </p:txBody>
      </p:sp>
    </p:spTree>
    <p:extLst>
      <p:ext uri="{BB962C8B-B14F-4D97-AF65-F5344CB8AC3E}">
        <p14:creationId xmlns:p14="http://schemas.microsoft.com/office/powerpoint/2010/main" val="8097083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Инспекција главе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49401"/>
            <a:ext cx="8596668" cy="4491962"/>
          </a:xfrm>
        </p:spPr>
        <p:txBody>
          <a:bodyPr/>
          <a:lstStyle/>
          <a:p>
            <a:r>
              <a:rPr lang="sr-Cyrl-RS" b="1" dirty="0"/>
              <a:t>Инспекција очију</a:t>
            </a:r>
            <a:r>
              <a:rPr lang="sr-Cyrl-RS" dirty="0"/>
              <a:t>: величина и симетричност отвора капака, положај очних јабучица, обојеност беоњаче (нпр иктерично пребојене), провидност рожњаче, обојеност дужица, величина и симетричност зеница, реакција зеница на светлост и акомодацију.</a:t>
            </a:r>
          </a:p>
          <a:p>
            <a:r>
              <a:rPr lang="sr-Cyrl-RS" b="1" dirty="0"/>
              <a:t>Инспекција носа: </a:t>
            </a:r>
            <a:r>
              <a:rPr lang="sr-Cyrl-RS" dirty="0"/>
              <a:t>облик носа (седласт нос нпр код луеса, ринофима-аденоми лојних жлезда), увећање носа (код акромегалије), боја коже.</a:t>
            </a:r>
          </a:p>
          <a:p>
            <a:r>
              <a:rPr lang="sr-Cyrl-RS" b="1" dirty="0"/>
              <a:t>Пролазност и секреција из носа и параназалних шупљина </a:t>
            </a:r>
            <a:endParaRPr lang="sr-Cyrl-RS" dirty="0"/>
          </a:p>
          <a:p>
            <a:r>
              <a:rPr lang="sr-Cyrl-RS" b="1" dirty="0"/>
              <a:t>Инспекција ушију и мастоидног предела: </a:t>
            </a:r>
            <a:r>
              <a:rPr lang="sr-Cyrl-RS" dirty="0"/>
              <a:t>симетричност, боја коже, секреција (церумен, бистра течност, гној), инспеција бубне опне (боја, испупченост, перфорација).</a:t>
            </a:r>
          </a:p>
          <a:p>
            <a:r>
              <a:rPr lang="sr-Cyrl-RS" b="1" dirty="0"/>
              <a:t>Инспекција усана и усне дупље: </a:t>
            </a:r>
            <a:r>
              <a:rPr lang="sr-Cyrl-RS" dirty="0"/>
              <a:t>пребојеност, влажност, промене на кожи, промене зуба, покретљивост језика.</a:t>
            </a:r>
          </a:p>
          <a:p>
            <a:endParaRPr lang="sr-Cyrl-RS" b="1" dirty="0"/>
          </a:p>
        </p:txBody>
      </p:sp>
    </p:spTree>
    <p:extLst>
      <p:ext uri="{BB962C8B-B14F-4D97-AF65-F5344CB8AC3E}">
        <p14:creationId xmlns:p14="http://schemas.microsoft.com/office/powerpoint/2010/main" val="308402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67" y="338666"/>
            <a:ext cx="9897533" cy="1320800"/>
          </a:xfrm>
        </p:spPr>
        <p:txBody>
          <a:bodyPr>
            <a:normAutofit/>
          </a:bodyPr>
          <a:lstStyle/>
          <a:p>
            <a:r>
              <a:rPr lang="sr-Cyrl-RS" sz="3200" dirty="0"/>
              <a:t>Спољашњи (егзогени) етиолошки фактори болести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03867"/>
            <a:ext cx="8596668" cy="4737495"/>
          </a:xfrm>
        </p:spPr>
        <p:txBody>
          <a:bodyPr>
            <a:normAutofit/>
          </a:bodyPr>
          <a:lstStyle/>
          <a:p>
            <a:pPr marL="633222" lvl="1" defTabSz="914400">
              <a:lnSpc>
                <a:spcPct val="80000"/>
              </a:lnSpc>
              <a:spcBef>
                <a:spcPts val="250"/>
              </a:spcBef>
              <a:buClr>
                <a:srgbClr val="90C226"/>
              </a:buClr>
              <a:buSzPct val="100000"/>
              <a:defRPr/>
            </a:pPr>
            <a:r>
              <a:rPr lang="sr-Latn-CS" sz="1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ФИЗИЧКИ</a:t>
            </a:r>
            <a:r>
              <a:rPr lang="sr-Cyrl-RS" sz="1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endParaRPr lang="sr-Latn-CS" sz="18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chemeClr val="accent2"/>
              </a:buClr>
              <a:buSzPct val="100000"/>
              <a:buNone/>
              <a:defRPr/>
            </a:pP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механичке силе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chemeClr val="accent2"/>
              </a:buClr>
              <a:buSzPct val="100000"/>
              <a:buNone/>
              <a:defRPr/>
            </a:pP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топлота и хладноћа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chemeClr val="accent2"/>
              </a:buClr>
              <a:buSzPct val="100000"/>
              <a:buNone/>
              <a:defRPr/>
            </a:pP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промене атмосферског притиска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chemeClr val="accent2"/>
              </a:buClr>
              <a:buSzPct val="100000"/>
              <a:buNone/>
              <a:defRPr/>
            </a:pP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електрична струја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chemeClr val="accent2"/>
              </a:buClr>
              <a:buSzPct val="100000"/>
              <a:buNone/>
              <a:defRPr/>
            </a:pP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јонизујуће зрачење</a:t>
            </a:r>
            <a:endParaRPr lang="sr-Latn-CS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633222" lvl="1" defTabSz="914400">
              <a:lnSpc>
                <a:spcPct val="80000"/>
              </a:lnSpc>
              <a:spcBef>
                <a:spcPts val="250"/>
              </a:spcBef>
              <a:buClr>
                <a:srgbClr val="90C226"/>
              </a:buClr>
              <a:buSzPct val="100000"/>
              <a:defRPr/>
            </a:pPr>
            <a:r>
              <a:rPr lang="sr-Latn-CS" sz="1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ХЕМИЈСКИ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индустријска хемијска средства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хемијска средства која се користе у домаћинству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отрови животиња и биљака</a:t>
            </a:r>
          </a:p>
          <a:p>
            <a:pPr marL="1060704" lvl="3" indent="0" defTabSz="914400">
              <a:lnSpc>
                <a:spcPct val="80000"/>
              </a:lnSpc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лекови у количинама већим од терапијских доза</a:t>
            </a:r>
            <a:endParaRPr lang="sr-Cyrl-CS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633222" lvl="1">
              <a:spcBef>
                <a:spcPts val="250"/>
              </a:spcBef>
              <a:buClr>
                <a:srgbClr val="90C226"/>
              </a:buClr>
              <a:buSzPct val="100000"/>
              <a:defRPr/>
            </a:pPr>
            <a:r>
              <a:rPr lang="sr-Latn-CS" sz="1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БИОЛОШКИ</a:t>
            </a:r>
            <a:r>
              <a:rPr lang="sr-Cyrl-RS" sz="1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endParaRPr lang="sr-Latn-CS" sz="18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1060704" lvl="3" indent="0"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биолошки чиниоци </a:t>
            </a:r>
            <a:r>
              <a:rPr lang="sr-Cyrl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биљног или </a:t>
            </a: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животињског порекла</a:t>
            </a:r>
            <a:endParaRPr lang="sr-Latn-CS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633222" lvl="1">
              <a:spcBef>
                <a:spcPts val="250"/>
              </a:spcBef>
              <a:buClr>
                <a:srgbClr val="90C226"/>
              </a:buClr>
              <a:buSzPct val="100000"/>
              <a:defRPr/>
            </a:pPr>
            <a:r>
              <a:rPr lang="sr-Cyrl-RS" sz="18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СОЦИЈАЛНИ ЕТИОЛОШКИ ФАКТОРИ</a:t>
            </a:r>
            <a:endParaRPr lang="sr-Latn-CS" sz="18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1060704" lvl="3" indent="0">
              <a:spcBef>
                <a:spcPts val="250"/>
              </a:spcBef>
              <a:buClr>
                <a:srgbClr val="54A021">
                  <a:tint val="85000"/>
                  <a:satMod val="285000"/>
                </a:srgbClr>
              </a:buClr>
              <a:buSzPct val="100000"/>
              <a:buNone/>
              <a:defRPr/>
            </a:pPr>
            <a:r>
              <a:rPr lang="sr-Cyrl-R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неправилна исхрана (н</a:t>
            </a: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едовољно</a:t>
            </a:r>
            <a:r>
              <a:rPr lang="sr-Cyrl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или сувишно</a:t>
            </a:r>
            <a:r>
              <a:rPr lang="sr-Latn-C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уношење хранљивих материја</a:t>
            </a:r>
            <a:r>
              <a:rPr lang="sr-Cyrl-R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), емоциналне трауме, економско стање, услови рада и живота.</a:t>
            </a:r>
            <a:endParaRPr lang="sr-Latn-CS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6421104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982133" y="765175"/>
            <a:ext cx="8737600" cy="579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1089025" lvl="3" algn="just">
              <a:defRPr/>
            </a:pPr>
            <a:endParaRPr lang="sr-Cyrl-CS" dirty="0">
              <a:latin typeface="Arial" charset="0"/>
            </a:endParaRPr>
          </a:p>
          <a:p>
            <a:pPr marL="363538" lvl="2" indent="-188913" algn="just">
              <a:defRPr/>
            </a:pPr>
            <a:r>
              <a:rPr lang="sr-Cyrl-CS" dirty="0">
                <a:latin typeface="Arial" charset="0"/>
              </a:rPr>
              <a:t>	</a:t>
            </a:r>
            <a:r>
              <a:rPr lang="sr-Cyrl-CS" b="1" dirty="0">
                <a:solidFill>
                  <a:schemeClr val="accent2"/>
                </a:solidFill>
                <a:latin typeface="Arial" charset="0"/>
              </a:rPr>
              <a:t>                                   </a:t>
            </a:r>
            <a:r>
              <a:rPr lang="sr-Cyrl-CS" sz="2000" b="1" dirty="0">
                <a:solidFill>
                  <a:schemeClr val="accent2"/>
                </a:solidFill>
                <a:latin typeface="Arial" charset="0"/>
              </a:rPr>
              <a:t>ИНСПЕКЦИЈА УСАНА И УСНЕ ДУПЉЕ</a:t>
            </a:r>
          </a:p>
          <a:p>
            <a:pPr indent="-739775">
              <a:defRPr/>
            </a:pPr>
            <a:endParaRPr lang="sr-Cyrl-CS" sz="2000" dirty="0">
              <a:latin typeface="Arial" charset="0"/>
            </a:endParaRPr>
          </a:p>
          <a:p>
            <a:pPr indent="-739775">
              <a:defRPr/>
            </a:pPr>
            <a:endParaRPr lang="sr-Cyrl-CS" sz="800" dirty="0">
              <a:latin typeface="Arial" charset="0"/>
            </a:endParaRPr>
          </a:p>
          <a:p>
            <a:pPr indent="-739775">
              <a:defRPr/>
            </a:pPr>
            <a:endParaRPr lang="x-none" sz="400" dirty="0">
              <a:latin typeface="Arial" charset="0"/>
            </a:endParaRPr>
          </a:p>
          <a:p>
            <a:pPr marL="0" lvl="1" indent="-282575">
              <a:buClr>
                <a:srgbClr val="C00000"/>
              </a:buClr>
              <a:defRPr/>
            </a:pPr>
            <a:r>
              <a:rPr lang="sr-Latn-CS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УСНЕ</a:t>
            </a:r>
          </a:p>
          <a:p>
            <a:pPr marL="174625" lvl="2"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деформација усана</a:t>
            </a:r>
          </a:p>
          <a:p>
            <a:pPr marL="631825" lvl="3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зечје усне - урођена деформација</a:t>
            </a:r>
          </a:p>
          <a:p>
            <a:pPr marL="617538" lvl="4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увећање усана - хипотиреоза</a:t>
            </a:r>
          </a:p>
          <a:p>
            <a:pPr marL="160338" lvl="3"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промене на кожи и слузници усана</a:t>
            </a:r>
          </a:p>
          <a:p>
            <a:pPr marL="617538" lvl="4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везикулске промене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herpes simplex</a:t>
            </a: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617538" lvl="4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ангуларни стоматитис - рагаде у угловима усана</a:t>
            </a:r>
          </a:p>
          <a:p>
            <a:pPr marL="617538" lvl="4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улцерације - неоплазма усана</a:t>
            </a:r>
          </a:p>
          <a:p>
            <a:pPr marL="0" lvl="1" indent="-282575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0" lvl="1" indent="-282575">
              <a:buClr>
                <a:srgbClr val="C00000"/>
              </a:buClr>
              <a:defRPr/>
            </a:pP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ДЕСНИ</a:t>
            </a:r>
          </a:p>
          <a:p>
            <a:pPr marL="174625" lvl="2"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боја десни</a:t>
            </a:r>
          </a:p>
          <a:p>
            <a:pPr marL="631825" lvl="3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плава обојеност десни - тровање оловом или бизмутом</a:t>
            </a:r>
          </a:p>
          <a:p>
            <a:pPr marL="160338" lvl="3"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крва</a:t>
            </a:r>
            <a:r>
              <a:rPr lang="sr-Cyrl-RS" sz="1600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ење</a:t>
            </a:r>
          </a:p>
          <a:p>
            <a:pPr marL="617538" lvl="4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хеморагијски синдром: тромбоцитопенија, поремећаји коагулације крви</a:t>
            </a:r>
          </a:p>
          <a:p>
            <a:pPr marL="160338" lvl="4"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оток десни</a:t>
            </a:r>
          </a:p>
          <a:p>
            <a:pPr marL="617538" lvl="5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запањенске промене на деснима: црвенило, оток, улцерације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x-none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x-none" dirty="0">
              <a:latin typeface="Arial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sr-Cyrl-C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096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1051661" y="538162"/>
            <a:ext cx="8737600" cy="579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174625" lvl="1" algn="just">
              <a:defRPr/>
            </a:pPr>
            <a:endParaRPr lang="sr-Cyrl-CS" dirty="0">
              <a:latin typeface="Arial" charset="0"/>
            </a:endParaRPr>
          </a:p>
          <a:p>
            <a:pPr indent="-739775" algn="just">
              <a:defRPr/>
            </a:pPr>
            <a:r>
              <a:rPr lang="sr-Cyrl-CS" dirty="0">
                <a:latin typeface="Arial" charset="0"/>
              </a:rPr>
              <a:t>	</a:t>
            </a:r>
            <a:r>
              <a:rPr lang="sr-Cyrl-CS" b="1" dirty="0">
                <a:solidFill>
                  <a:schemeClr val="accent2"/>
                </a:solidFill>
                <a:latin typeface="Arial" charset="0"/>
              </a:rPr>
              <a:t>                       </a:t>
            </a:r>
            <a:r>
              <a:rPr lang="sr-Cyrl-CS" sz="2000" b="1" dirty="0">
                <a:solidFill>
                  <a:schemeClr val="accent2"/>
                </a:solidFill>
                <a:latin typeface="Arial" charset="0"/>
              </a:rPr>
              <a:t>ИНСПЕКЦИЈА УСАНА И УСНЕ ДУПЉЕ</a:t>
            </a:r>
          </a:p>
          <a:p>
            <a:pPr indent="-739775" algn="just">
              <a:defRPr/>
            </a:pPr>
            <a:endParaRPr lang="sr-Cyrl-CS" sz="2000" dirty="0">
              <a:latin typeface="Arial" charset="0"/>
            </a:endParaRPr>
          </a:p>
          <a:p>
            <a:pPr indent="-739775" algn="just">
              <a:defRPr/>
            </a:pPr>
            <a:endParaRPr lang="sr-Cyrl-CS" sz="800" dirty="0">
              <a:latin typeface="Arial" charset="0"/>
            </a:endParaRPr>
          </a:p>
          <a:p>
            <a:pPr marL="804863" lvl="5" indent="-187325" algn="just">
              <a:buFont typeface="Arial" pitchFamily="34" charset="0"/>
              <a:buChar char="•"/>
              <a:defRPr/>
            </a:pPr>
            <a:endParaRPr lang="x-none" sz="400" dirty="0">
              <a:latin typeface="Arial" charset="0"/>
            </a:endParaRPr>
          </a:p>
          <a:p>
            <a:pPr marL="0" lvl="1" indent="-282575" algn="just">
              <a:buFont typeface="Arial" pitchFamily="34" charset="0"/>
              <a:buChar char="•"/>
              <a:defRPr/>
            </a:pPr>
            <a:r>
              <a:rPr lang="x-none" sz="1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ЗУБИ</a:t>
            </a:r>
          </a:p>
          <a:p>
            <a:pPr marL="0" lvl="1" indent="-282575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363538" lvl="2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недостатак зуба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поремећај у развоју или одстрањивање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број и врста зуба који недостају</a:t>
            </a:r>
          </a:p>
          <a:p>
            <a:pPr marL="820738" lvl="3" indent="-188913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363538" lvl="2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искривљеност зуба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поремећај у развоју зуба</a:t>
            </a:r>
          </a:p>
          <a:p>
            <a:pPr marL="363538" lvl="2" indent="-188913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363538" lvl="2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размакнутост зуба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најчешће се среће код болесника са акромегалијом</a:t>
            </a:r>
          </a:p>
          <a:p>
            <a:pPr marL="820738" lvl="3" indent="-188913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363538" lvl="2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изрецканост ивица зуба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тчинсонови зуби (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Hutschinson)</a:t>
            </a: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820738" lvl="3" indent="-188913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363538" lvl="2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боја зуба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пигментовани зуби - вода која садржи велике количине флуора</a:t>
            </a:r>
          </a:p>
          <a:p>
            <a:pPr marL="820738" lvl="3" indent="-188913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363538" lvl="2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каријес зуба </a:t>
            </a:r>
            <a:endParaRPr lang="sr-Latn-CS" sz="1600" b="1" dirty="0">
              <a:latin typeface="Times New Roman" pitchFamily="18" charset="0"/>
              <a:cs typeface="Times New Roman" pitchFamily="18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ерозије зуба различитог степена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sr-Cyrl-C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8224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626534" y="401109"/>
            <a:ext cx="8737600" cy="579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1089025" lvl="3" algn="just">
              <a:defRPr/>
            </a:pPr>
            <a:endParaRPr lang="sr-Cyrl-CS" dirty="0">
              <a:latin typeface="Arial" charset="0"/>
            </a:endParaRPr>
          </a:p>
          <a:p>
            <a:pPr marL="363538" lvl="2" indent="-188913" algn="just">
              <a:defRPr/>
            </a:pPr>
            <a:r>
              <a:rPr lang="sr-Cyrl-CS" dirty="0">
                <a:latin typeface="Arial" charset="0"/>
              </a:rPr>
              <a:t>	                    </a:t>
            </a:r>
            <a:r>
              <a:rPr lang="sr-Cyrl-CS" sz="2000" dirty="0">
                <a:solidFill>
                  <a:schemeClr val="accent2"/>
                </a:solidFill>
                <a:latin typeface="Arial" charset="0"/>
              </a:rPr>
              <a:t>ИНСПЕКЦИЈА УСАНА И УСНЕ ДУПЉЕ</a:t>
            </a:r>
          </a:p>
          <a:p>
            <a:pPr marL="363538" lvl="2" indent="-188913" algn="just">
              <a:defRPr/>
            </a:pPr>
            <a:endParaRPr lang="sr-Cyrl-CS" sz="2000" dirty="0">
              <a:latin typeface="Arial" charset="0"/>
            </a:endParaRPr>
          </a:p>
          <a:p>
            <a:pPr marL="363538" lvl="2" indent="-188913" algn="just">
              <a:defRPr/>
            </a:pPr>
            <a:endParaRPr lang="sr-Cyrl-CS" sz="800" dirty="0">
              <a:latin typeface="Arial" charset="0"/>
            </a:endParaRPr>
          </a:p>
          <a:p>
            <a:pPr marL="363538" lvl="2" indent="-188913" algn="just">
              <a:defRPr/>
            </a:pPr>
            <a:endParaRPr lang="sr-Cyrl-CS" sz="400" dirty="0">
              <a:latin typeface="Arial" charset="0"/>
            </a:endParaRPr>
          </a:p>
          <a:p>
            <a:pPr marL="1719263" lvl="7" indent="-187325" algn="just">
              <a:buFont typeface="Arial" pitchFamily="34" charset="0"/>
              <a:buChar char="•"/>
              <a:defRPr/>
            </a:pPr>
            <a:endParaRPr lang="x-none" sz="400" dirty="0">
              <a:latin typeface="Arial" charset="0"/>
            </a:endParaRPr>
          </a:p>
          <a:p>
            <a:pPr marL="0" lvl="1" indent="-282575" algn="just">
              <a:buFont typeface="Arial" pitchFamily="34" charset="0"/>
              <a:buChar char="•"/>
              <a:defRPr/>
            </a:pPr>
            <a:r>
              <a:rPr lang="x-none" sz="1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ЈЕЗИК</a:t>
            </a:r>
          </a:p>
          <a:p>
            <a:pPr marL="0" lvl="1" indent="-282575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363538" lvl="2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величина језика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увећање језика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 макроглосија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акромегалија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амилоидоза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смањење језика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 микроглосија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парализа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n.hypoglossus-a</a:t>
            </a: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1277938" lvl="4" indent="-188913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347663" lvl="4" indent="-1873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слузница језика</a:t>
            </a:r>
          </a:p>
          <a:p>
            <a:pPr marL="804863" lvl="5" indent="-1873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црвенило слузнице језика</a:t>
            </a:r>
          </a:p>
          <a:p>
            <a:pPr marL="1233488" lvl="6" indent="-158750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запаљење слузнице -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glositis</a:t>
            </a: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1262063" lvl="6" indent="-1873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шарлах (малинаст језик)</a:t>
            </a:r>
          </a:p>
          <a:p>
            <a:pPr marL="1262063" lvl="6" indent="-1873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дефицит витамина рибофлавина (кармински језик)</a:t>
            </a:r>
          </a:p>
          <a:p>
            <a:pPr marL="1233488" lvl="5" indent="-1746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дефицит витамина ниацина (пелагра)</a:t>
            </a:r>
          </a:p>
          <a:p>
            <a:pPr marL="820738" lvl="3" indent="-188913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x-none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x-none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sr-Cyrl-CS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68010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237067" y="401108"/>
            <a:ext cx="8737600" cy="579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1089025" lvl="3" algn="just">
              <a:defRPr/>
            </a:pPr>
            <a:endParaRPr lang="sr-Cyrl-CS" dirty="0">
              <a:latin typeface="Arial" charset="0"/>
            </a:endParaRPr>
          </a:p>
          <a:p>
            <a:pPr marL="363538" lvl="2" indent="-188913" algn="just">
              <a:defRPr/>
            </a:pPr>
            <a:r>
              <a:rPr lang="sr-Cyrl-CS" dirty="0">
                <a:latin typeface="Arial" charset="0"/>
              </a:rPr>
              <a:t>	</a:t>
            </a:r>
            <a:r>
              <a:rPr lang="sr-Cyrl-CS" dirty="0">
                <a:solidFill>
                  <a:schemeClr val="accent2"/>
                </a:solidFill>
                <a:latin typeface="Arial" charset="0"/>
              </a:rPr>
              <a:t>                             </a:t>
            </a:r>
            <a:r>
              <a:rPr lang="sr-Cyrl-CS" sz="2000" b="1" dirty="0">
                <a:solidFill>
                  <a:schemeClr val="accent2"/>
                </a:solidFill>
                <a:latin typeface="Arial" charset="0"/>
              </a:rPr>
              <a:t>ИНСПЕКЦИЈА УСАНА И УСНЕ ДУПЉЕ</a:t>
            </a:r>
          </a:p>
          <a:p>
            <a:pPr marL="363538" lvl="2" indent="-188913" algn="just">
              <a:defRPr/>
            </a:pPr>
            <a:endParaRPr lang="sr-Cyrl-CS" sz="2000" dirty="0">
              <a:latin typeface="Arial" charset="0"/>
            </a:endParaRPr>
          </a:p>
          <a:p>
            <a:pPr marL="363538" lvl="2" indent="-188913" algn="just">
              <a:defRPr/>
            </a:pPr>
            <a:endParaRPr lang="sr-Cyrl-CS" sz="400" dirty="0">
              <a:latin typeface="Arial" charset="0"/>
            </a:endParaRPr>
          </a:p>
          <a:p>
            <a:pPr marL="1719263" lvl="7" indent="-187325" algn="just">
              <a:buFont typeface="Arial" pitchFamily="34" charset="0"/>
              <a:buChar char="•"/>
              <a:defRPr/>
            </a:pPr>
            <a:endParaRPr lang="x-none" sz="400" dirty="0">
              <a:latin typeface="Arial" charset="0"/>
            </a:endParaRPr>
          </a:p>
          <a:p>
            <a:pPr marL="0" lvl="1" indent="-282575" algn="just">
              <a:buFont typeface="Arial" pitchFamily="34" charset="0"/>
              <a:buChar char="•"/>
              <a:defRPr/>
            </a:pPr>
            <a:r>
              <a:rPr lang="x-none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ЈЕЗИК</a:t>
            </a:r>
          </a:p>
          <a:p>
            <a:pPr marL="0" lvl="1" indent="-282575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0" lvl="1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609600" lvl="1" algn="just">
              <a:buFont typeface="Arial" pitchFamily="34" charset="0"/>
              <a:buChar char="•"/>
              <a:defRPr/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гладак (атрофија папила)</a:t>
            </a:r>
          </a:p>
          <a:p>
            <a:pPr marL="1690688" lvl="3" indent="-166688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мегалобластна/пернициозна анемија</a:t>
            </a:r>
          </a:p>
          <a:p>
            <a:pPr marL="1690688" lvl="3" indent="-166688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хипосидеремијска анемија (Хантеров глоситис)</a:t>
            </a:r>
          </a:p>
          <a:p>
            <a:pPr marL="1809750" lvl="3" indent="-285750" algn="just">
              <a:buFont typeface="Arial" pitchFamily="34" charset="0"/>
              <a:buChar char="•"/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776288" lvl="2" indent="-1746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сув језик</a:t>
            </a:r>
          </a:p>
          <a:p>
            <a:pPr marL="1690688" lvl="4" indent="-1746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сув језик без набора: Сјегренов синдром</a:t>
            </a:r>
          </a:p>
          <a:p>
            <a:pPr marL="1690688" lvl="4" indent="-1746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сув језик са наборима: изражена дехидратација</a:t>
            </a:r>
          </a:p>
          <a:p>
            <a:pPr marL="1801813" lvl="4" indent="-285750" algn="just">
              <a:buFont typeface="Arial" pitchFamily="34" charset="0"/>
              <a:buChar char="•"/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776288" lvl="3" indent="-1746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избразданост језика</a:t>
            </a:r>
          </a:p>
          <a:p>
            <a:pPr marL="1690688" lvl="5" indent="-1746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уздужна избразданост језика - код болесника са луесном</a:t>
            </a:r>
          </a:p>
          <a:p>
            <a:pPr marL="1516063" lvl="5" algn="just">
              <a:defRPr/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инфекцијом</a:t>
            </a:r>
          </a:p>
          <a:p>
            <a:pPr marL="1801813" lvl="5" indent="-285750" algn="just">
              <a:buFont typeface="Arial" pitchFamily="34" charset="0"/>
              <a:buChar char="•"/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776288" lvl="4" indent="-1746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 улцерације</a:t>
            </a:r>
          </a:p>
          <a:p>
            <a:pPr marL="1690688" lvl="6" indent="-1746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често се срећу код болесника са агранулоцитозом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x-none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x-none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sr-Cyrl-CS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383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440048" y="451272"/>
            <a:ext cx="8737600" cy="579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1089025" lvl="3" algn="just">
              <a:defRPr/>
            </a:pPr>
            <a:endParaRPr lang="sr-Cyrl-CS" dirty="0">
              <a:latin typeface="Arial" charset="0"/>
            </a:endParaRPr>
          </a:p>
          <a:p>
            <a:pPr marL="363538" lvl="2" indent="-188913" algn="just">
              <a:defRPr/>
            </a:pPr>
            <a:r>
              <a:rPr lang="sr-Cyrl-CS" dirty="0">
                <a:latin typeface="Arial" charset="0"/>
              </a:rPr>
              <a:t>	</a:t>
            </a:r>
            <a:r>
              <a:rPr lang="sr-Cyrl-CS" b="1" dirty="0">
                <a:latin typeface="Arial" charset="0"/>
              </a:rPr>
              <a:t>                                    </a:t>
            </a:r>
            <a:r>
              <a:rPr lang="sr-Cyrl-CS" sz="2000" b="1" dirty="0">
                <a:solidFill>
                  <a:schemeClr val="accent2"/>
                </a:solidFill>
                <a:latin typeface="Arial" charset="0"/>
              </a:rPr>
              <a:t>ИНСПЕКЦИЈА УСНЕ ДУПЉЕ</a:t>
            </a:r>
          </a:p>
          <a:p>
            <a:pPr marL="363538" lvl="2" indent="-188913" algn="just">
              <a:defRPr/>
            </a:pPr>
            <a:endParaRPr lang="sr-Cyrl-CS" sz="2000" dirty="0">
              <a:latin typeface="Arial" charset="0"/>
            </a:endParaRPr>
          </a:p>
          <a:p>
            <a:pPr marL="1262063" lvl="6" indent="-187325" algn="just">
              <a:buFont typeface="Arial" pitchFamily="34" charset="0"/>
              <a:buChar char="•"/>
              <a:defRPr/>
            </a:pPr>
            <a:endParaRPr lang="x-none" sz="400" dirty="0">
              <a:latin typeface="Arial" charset="0"/>
            </a:endParaRPr>
          </a:p>
          <a:p>
            <a:pPr marL="363538" lvl="2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СЛУЗНИЦА УСНЕ ДУПЉЕ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афтозне промене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промене су у виду неколико везикула -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herpes simplex</a:t>
            </a: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sr-Cyrl-RS" sz="16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опликове мрље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беличасте мрље које се јављају на слузници 1-2 дана пре </a:t>
            </a:r>
          </a:p>
          <a:p>
            <a:pPr marL="1277938" lvl="4" indent="-188913" algn="just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   избијања морбилне оспе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пигментација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мање мрко пигментоване плоче на слузници се срећу у болесника</a:t>
            </a:r>
          </a:p>
          <a:p>
            <a:pPr marL="1277938" lvl="4" indent="-188913" algn="just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	са хроничном инсуфицијенцијом надбубрежних жлезда</a:t>
            </a:r>
          </a:p>
          <a:p>
            <a:pPr marL="1277938" lvl="4" indent="-188913" algn="just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   (адисонова болест)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крва</a:t>
            </a:r>
            <a:r>
              <a:rPr lang="sr-Cyrl-RS" sz="1600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ење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ретко се јавља - хеморагијски синдром</a:t>
            </a:r>
          </a:p>
          <a:p>
            <a:pPr marL="363538" lvl="2" indent="-188913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363538" lvl="2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ЖДРЕЛО И КРАЈНИЦИ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увећање крајника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запаљенске промене </a:t>
            </a: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(акутни тонзилофарингитис)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хиперемија слузнице крајника и слузнице ждрела уз благ оток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беличасти или жућкасти чепићи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Перитонзиларни апсцес/ретрофаринегеални апсцес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туморске масе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најчешће се ради о лимфому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sr-Cyrl-CS" sz="1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44608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364066" y="538162"/>
            <a:ext cx="8737600" cy="579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1089025" lvl="3" algn="just">
              <a:defRPr/>
            </a:pPr>
            <a:endParaRPr lang="sr-Cyrl-CS" dirty="0">
              <a:solidFill>
                <a:schemeClr val="accent2"/>
              </a:solidFill>
              <a:latin typeface="Arial" charset="0"/>
            </a:endParaRPr>
          </a:p>
          <a:p>
            <a:pPr marL="363538" lvl="2" indent="-188913" algn="just">
              <a:defRPr/>
            </a:pPr>
            <a:r>
              <a:rPr lang="sr-Cyrl-CS" dirty="0">
                <a:solidFill>
                  <a:schemeClr val="accent2"/>
                </a:solidFill>
                <a:latin typeface="Arial" charset="0"/>
              </a:rPr>
              <a:t>	</a:t>
            </a:r>
            <a:r>
              <a:rPr lang="sr-Cyrl-CS" b="1" dirty="0">
                <a:solidFill>
                  <a:schemeClr val="accent2"/>
                </a:solidFill>
                <a:latin typeface="Arial" charset="0"/>
              </a:rPr>
              <a:t>                                   </a:t>
            </a:r>
            <a:r>
              <a:rPr lang="x-none" b="1" dirty="0">
                <a:solidFill>
                  <a:schemeClr val="accent2"/>
                </a:solidFill>
                <a:latin typeface="Arial" charset="0"/>
              </a:rPr>
              <a:t>ПЕРКУСИЈА ГЛАВЕ</a:t>
            </a:r>
            <a:endParaRPr lang="sr-Cyrl-RS" b="1" dirty="0">
              <a:solidFill>
                <a:schemeClr val="accent2"/>
              </a:solidFill>
              <a:latin typeface="Arial" charset="0"/>
            </a:endParaRPr>
          </a:p>
          <a:p>
            <a:pPr marL="363538" lvl="2" indent="-188913" algn="just">
              <a:defRPr/>
            </a:pPr>
            <a:endParaRPr lang="sr-Cyrl-CS" dirty="0">
              <a:latin typeface="Arial" charset="0"/>
            </a:endParaRPr>
          </a:p>
          <a:p>
            <a:pPr marL="363538" lvl="2" indent="-188913" algn="just">
              <a:defRPr/>
            </a:pPr>
            <a:endParaRPr lang="sr-Cyrl-CS" sz="800" dirty="0">
              <a:latin typeface="Arial" charset="0"/>
            </a:endParaRPr>
          </a:p>
          <a:p>
            <a:pPr marL="363538" lvl="2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ПЕРКУСИЈА ЛОБАЊЕ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испитивање болне осетљивости</a:t>
            </a:r>
          </a:p>
          <a:p>
            <a:pPr marL="820738" lvl="3" indent="-188913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1277938" lvl="4" indent="-188913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363538" lvl="2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ПЕРКУСИЈА ЛИЦА</a:t>
            </a: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Валеове (</a:t>
            </a:r>
            <a:r>
              <a:rPr lang="sr-Latn-CS" sz="1600" b="1" dirty="0">
                <a:latin typeface="Times New Roman" pitchFamily="18" charset="0"/>
                <a:cs typeface="Times New Roman" pitchFamily="18" charset="0"/>
              </a:rPr>
              <a:t>Vallex) </a:t>
            </a: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тачке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ензитивне гране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n. trigeminus-a</a:t>
            </a:r>
          </a:p>
          <a:p>
            <a:pPr marL="1735138" lvl="5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предео супраорбиталног отвора -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n.</a:t>
            </a: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ftalmicus</a:t>
            </a: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1735138" lvl="5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предео инфраорбиталног отвора -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 n.maxilaris</a:t>
            </a: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1735138" lvl="5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предео отвора у који улази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n.mandibularis</a:t>
            </a: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1735138" lvl="5" indent="-188913" algn="just">
              <a:defRPr/>
            </a:pPr>
            <a:endParaRPr lang="sr-Latn-CS" sz="1600" dirty="0">
              <a:latin typeface="Times New Roman" pitchFamily="18" charset="0"/>
              <a:cs typeface="Times New Roman" pitchFamily="18" charset="0"/>
            </a:endParaRPr>
          </a:p>
          <a:p>
            <a:pPr marL="804863" lvl="5" indent="-187325" algn="just">
              <a:buFont typeface="Arial" pitchFamily="34" charset="0"/>
              <a:buChar char="•"/>
              <a:defRPr/>
            </a:pPr>
            <a:r>
              <a:rPr lang="sr-Cyrl-RS" sz="16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x-none" sz="1600" b="1" dirty="0">
                <a:latin typeface="Times New Roman" pitchFamily="18" charset="0"/>
                <a:cs typeface="Times New Roman" pitchFamily="18" charset="0"/>
              </a:rPr>
              <a:t>еркусија седмог можданог живца - </a:t>
            </a:r>
            <a:r>
              <a:rPr lang="sr-Latn-CS" sz="1600" b="1" dirty="0">
                <a:latin typeface="Times New Roman" pitchFamily="18" charset="0"/>
                <a:cs typeface="Times New Roman" pitchFamily="18" charset="0"/>
              </a:rPr>
              <a:t>n.facialis</a:t>
            </a:r>
            <a:endParaRPr lang="x-none" sz="1600" b="1" dirty="0">
              <a:latin typeface="Times New Roman" pitchFamily="18" charset="0"/>
              <a:cs typeface="Times New Roman" pitchFamily="18" charset="0"/>
            </a:endParaRPr>
          </a:p>
          <a:p>
            <a:pPr marL="1262063" lvl="6" indent="-1873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у висини и испред отвора спољашњег ушног канала</a:t>
            </a:r>
          </a:p>
          <a:p>
            <a:pPr marL="1262063" lvl="6" indent="-1873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Хвостеков знак - код болесника са израженом хипокалцемијом</a:t>
            </a:r>
          </a:p>
          <a:p>
            <a:pPr marL="1719263" lvl="7" indent="-187325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испитивач одсечним ударцем прстима руку перкутује непосредно</a:t>
            </a:r>
          </a:p>
          <a:p>
            <a:pPr marL="1719263" lvl="7" indent="-187325" algn="just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	испред отвора спољњег ушног канала, место где </a:t>
            </a:r>
            <a:r>
              <a:rPr lang="sr-Latn-CS" sz="1600" dirty="0">
                <a:latin typeface="Times New Roman" pitchFamily="18" charset="0"/>
                <a:cs typeface="Times New Roman" pitchFamily="18" charset="0"/>
              </a:rPr>
              <a:t>n.facialis</a:t>
            </a: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 излази</a:t>
            </a:r>
          </a:p>
          <a:p>
            <a:pPr marL="1719263" lvl="7" indent="-187325" algn="just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	испод паротидне жлезде. Повлачење угла усана навише указује да</a:t>
            </a:r>
          </a:p>
          <a:p>
            <a:pPr marL="1719263" lvl="7" indent="-187325" algn="just"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	је знак позитиван</a:t>
            </a:r>
          </a:p>
          <a:p>
            <a:pPr marL="1719263" lvl="7" indent="-187325" algn="just">
              <a:buFont typeface="Arial" pitchFamily="34" charset="0"/>
              <a:buChar char="•"/>
              <a:defRPr/>
            </a:pPr>
            <a:endParaRPr lang="x-none" dirty="0">
              <a:latin typeface="Arial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x-none" dirty="0">
              <a:latin typeface="Arial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sr-Cyrl-C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8770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499534" y="468842"/>
            <a:ext cx="8737600" cy="579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1089025" lvl="3" algn="just">
              <a:defRPr/>
            </a:pPr>
            <a:endParaRPr lang="sr-Cyrl-CS" dirty="0">
              <a:latin typeface="Arial" charset="0"/>
            </a:endParaRPr>
          </a:p>
          <a:p>
            <a:pPr marL="363538" lvl="2" indent="-188913" algn="just">
              <a:defRPr/>
            </a:pPr>
            <a:r>
              <a:rPr lang="sr-Cyrl-CS" dirty="0">
                <a:latin typeface="Arial" charset="0"/>
              </a:rPr>
              <a:t>	</a:t>
            </a:r>
          </a:p>
          <a:p>
            <a:pPr marL="363538" lvl="2" indent="-188913" algn="just">
              <a:defRPr/>
            </a:pPr>
            <a:r>
              <a:rPr lang="sr-Cyrl-CS" dirty="0">
                <a:latin typeface="Arial" charset="0"/>
              </a:rPr>
              <a:t>                      </a:t>
            </a:r>
            <a:r>
              <a:rPr lang="sr-Cyrl-CS" sz="2800" b="1" dirty="0">
                <a:solidFill>
                  <a:schemeClr val="accent2"/>
                </a:solidFill>
                <a:latin typeface="Arial" charset="0"/>
              </a:rPr>
              <a:t>АУСКУЛТАЦИЈА  </a:t>
            </a:r>
            <a:r>
              <a:rPr lang="x-none" sz="2800" b="1" dirty="0">
                <a:solidFill>
                  <a:schemeClr val="accent2"/>
                </a:solidFill>
                <a:latin typeface="Arial" charset="0"/>
              </a:rPr>
              <a:t>ГЛАВЕ</a:t>
            </a:r>
            <a:endParaRPr lang="sr-Cyrl-RS" sz="2000" b="1" dirty="0">
              <a:solidFill>
                <a:schemeClr val="accent2"/>
              </a:solidFill>
              <a:latin typeface="Arial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sr-Cyrl-RS" sz="2000" dirty="0">
              <a:latin typeface="Arial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sr-Cyrl-RS" sz="2000" b="1" dirty="0">
              <a:solidFill>
                <a:schemeClr val="accent2"/>
              </a:solidFill>
              <a:latin typeface="Arial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АУСКУЛТАЦИЈА ЛОБАЊЕ</a:t>
            </a:r>
          </a:p>
          <a:p>
            <a:pPr marL="363538" lvl="2" indent="-188913" algn="just">
              <a:defRPr/>
            </a:pPr>
            <a:r>
              <a:rPr lang="sr-Cyrl-RS" sz="1600" dirty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1374775" lvl="4" indent="-285750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ослушкивање шумова</a:t>
            </a:r>
          </a:p>
          <a:p>
            <a:pPr marL="1374775" lvl="4" indent="-285750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артериовенске фистуле</a:t>
            </a:r>
          </a:p>
          <a:p>
            <a:pPr marL="1374775" lvl="4" indent="-285750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интракранијална анеуризма</a:t>
            </a:r>
          </a:p>
          <a:p>
            <a:pPr marL="1374775" lvl="4" indent="-285750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тумори мозга</a:t>
            </a:r>
          </a:p>
          <a:p>
            <a:pPr marL="1735138" lvl="5" indent="-188913" algn="just">
              <a:defRPr/>
            </a:pPr>
            <a:endParaRPr lang="x-none" sz="1600" b="1" dirty="0">
              <a:latin typeface="Times New Roman" pitchFamily="18" charset="0"/>
              <a:cs typeface="Times New Roman" pitchFamily="18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r>
              <a:rPr lang="x-none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АУСКУЛТАЦИЈА ЛИЦА</a:t>
            </a:r>
          </a:p>
          <a:p>
            <a:pPr marL="363538" lvl="2" indent="-188913" algn="just"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аускултација виличних згобова</a:t>
            </a: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крепитације док болесника отвара и затвара уста</a:t>
            </a:r>
            <a:endParaRPr lang="sr-Cyrl-RS" sz="1600" dirty="0">
              <a:latin typeface="Times New Roman" pitchFamily="18" charset="0"/>
              <a:cs typeface="Times New Roman" pitchFamily="18" charset="0"/>
            </a:endParaRPr>
          </a:p>
          <a:p>
            <a:pPr marL="1277938" lvl="4" indent="-188913" algn="just">
              <a:buFont typeface="Arial" pitchFamily="34" charset="0"/>
              <a:buChar char="•"/>
              <a:defRPr/>
            </a:pPr>
            <a:r>
              <a:rPr lang="x-none" sz="1600" dirty="0">
                <a:latin typeface="Times New Roman" pitchFamily="18" charset="0"/>
                <a:cs typeface="Times New Roman" pitchFamily="18" charset="0"/>
              </a:rPr>
              <a:t>реуматоидни артритис</a:t>
            </a:r>
          </a:p>
          <a:p>
            <a:pPr marL="2192338" lvl="6" indent="-188913" algn="just">
              <a:buFont typeface="Arial" pitchFamily="34" charset="0"/>
              <a:buChar char="•"/>
              <a:defRPr/>
            </a:pPr>
            <a:endParaRPr lang="x-none" sz="1600" dirty="0">
              <a:latin typeface="Times New Roman" pitchFamily="18" charset="0"/>
              <a:cs typeface="Times New Roman" pitchFamily="18" charset="0"/>
            </a:endParaRPr>
          </a:p>
          <a:p>
            <a:pPr marL="2192338" lvl="6" indent="-188913" algn="just">
              <a:buFont typeface="Arial" pitchFamily="34" charset="0"/>
              <a:buChar char="•"/>
              <a:defRPr/>
            </a:pPr>
            <a:endParaRPr lang="x-none" dirty="0">
              <a:latin typeface="Arial" charset="0"/>
            </a:endParaRPr>
          </a:p>
          <a:p>
            <a:pPr marL="2192338" lvl="6" indent="-188913" algn="just">
              <a:buFont typeface="Arial" pitchFamily="34" charset="0"/>
              <a:buChar char="•"/>
              <a:defRPr/>
            </a:pPr>
            <a:endParaRPr lang="x-none" dirty="0">
              <a:latin typeface="Arial" charset="0"/>
            </a:endParaRPr>
          </a:p>
          <a:p>
            <a:pPr marL="2192338" lvl="6" indent="-188913" algn="just">
              <a:buFont typeface="Arial" pitchFamily="34" charset="0"/>
              <a:buChar char="•"/>
              <a:defRPr/>
            </a:pPr>
            <a:endParaRPr lang="x-none" dirty="0">
              <a:latin typeface="Arial" charset="0"/>
            </a:endParaRPr>
          </a:p>
          <a:p>
            <a:pPr marL="2192338" lvl="6" indent="-188913" algn="just">
              <a:buFont typeface="Arial" pitchFamily="34" charset="0"/>
              <a:buChar char="•"/>
              <a:defRPr/>
            </a:pPr>
            <a:endParaRPr lang="x-none" dirty="0">
              <a:latin typeface="Arial" charset="0"/>
            </a:endParaRPr>
          </a:p>
          <a:p>
            <a:pPr marL="1719263" lvl="7" indent="-187325" algn="just">
              <a:buFont typeface="Arial" pitchFamily="34" charset="0"/>
              <a:buChar char="•"/>
              <a:defRPr/>
            </a:pPr>
            <a:endParaRPr lang="x-none" dirty="0">
              <a:latin typeface="Arial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x-none" dirty="0">
              <a:latin typeface="Arial" charset="0"/>
            </a:endParaRPr>
          </a:p>
          <a:p>
            <a:pPr marL="820738" lvl="3" indent="-188913" algn="just">
              <a:buFont typeface="Arial" pitchFamily="34" charset="0"/>
              <a:buChar char="•"/>
              <a:defRPr/>
            </a:pPr>
            <a:endParaRPr lang="sr-Cyrl-C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79282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9"/>
          <p:cNvSpPr>
            <a:spLocks noChangeArrowheads="1"/>
          </p:cNvSpPr>
          <p:nvPr/>
        </p:nvSpPr>
        <p:spPr bwMode="auto">
          <a:xfrm>
            <a:off x="880005" y="400578"/>
            <a:ext cx="8737600" cy="6241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just" eaLnBrk="1" hangingPunct="1">
              <a:defRPr/>
            </a:pPr>
            <a:r>
              <a:rPr lang="sr-Cyrl-CS" altLang="en-US" sz="2000" b="1" dirty="0">
                <a:solidFill>
                  <a:schemeClr val="accent2"/>
                </a:solidFill>
                <a:latin typeface="Arial" charset="0"/>
              </a:rPr>
              <a:t>                                        </a:t>
            </a:r>
            <a:r>
              <a:rPr lang="sr-Latn-CS" altLang="en-US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ИНСПЕКЦИЈА ВРАТА</a:t>
            </a:r>
            <a:endParaRPr lang="sr-Cyrl-RS" altLang="en-US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endParaRPr lang="sr-Latn-CS" altLang="en-US" dirty="0"/>
          </a:p>
          <a:p>
            <a:pPr marL="460375" lvl="1" indent="-285750" algn="just">
              <a:buFont typeface="Arial" pitchFamily="34" charset="0"/>
              <a:buChar char="•"/>
              <a:defRPr/>
            </a:pPr>
            <a:r>
              <a:rPr lang="sr-Cyrl-CS" altLang="en-US" sz="1600" b="1" dirty="0">
                <a:latin typeface="Times New Roman" pitchFamily="18" charset="0"/>
                <a:cs typeface="Times New Roman" pitchFamily="18" charset="0"/>
              </a:rPr>
              <a:t>ОБЛИК</a:t>
            </a:r>
          </a:p>
          <a:p>
            <a:pPr marL="631825" lvl="2" algn="just">
              <a:defRPr/>
            </a:pPr>
            <a:endParaRPr lang="sr-Cyrl-CS" altLang="en-US" sz="1600" dirty="0">
              <a:latin typeface="Times New Roman" pitchFamily="18" charset="0"/>
              <a:cs typeface="Times New Roman" pitchFamily="18" charset="0"/>
            </a:endParaRPr>
          </a:p>
          <a:p>
            <a:pPr marL="174625" lvl="1" algn="just">
              <a:buFont typeface="Arial" charset="0"/>
              <a:buChar char="•"/>
              <a:defRPr/>
            </a:pPr>
            <a:r>
              <a:rPr lang="sr-Cyrl-CS" altLang="en-US" sz="1600" b="1" dirty="0">
                <a:latin typeface="Times New Roman" pitchFamily="18" charset="0"/>
                <a:cs typeface="Times New Roman" pitchFamily="18" charset="0"/>
              </a:rPr>
              <a:t>    ПОКРЕТЉИВОСТ</a:t>
            </a:r>
          </a:p>
          <a:p>
            <a:pPr marL="174625" lvl="1" algn="just">
              <a:defRPr/>
            </a:pPr>
            <a:endParaRPr lang="sr-Cyrl-CS" altLang="en-US" sz="1600" dirty="0">
              <a:latin typeface="Times New Roman" pitchFamily="18" charset="0"/>
              <a:cs typeface="Times New Roman" pitchFamily="18" charset="0"/>
            </a:endParaRPr>
          </a:p>
          <a:p>
            <a:pPr marL="174625" lvl="1" algn="just">
              <a:buFont typeface="Arial" charset="0"/>
              <a:buChar char="•"/>
              <a:defRPr/>
            </a:pPr>
            <a:r>
              <a:rPr lang="sr-Cyrl-CS" altLang="en-US" sz="1600" b="1" dirty="0">
                <a:latin typeface="Times New Roman" pitchFamily="18" charset="0"/>
                <a:cs typeface="Times New Roman" pitchFamily="18" charset="0"/>
              </a:rPr>
              <a:t>    ОСОБИНЕ КОЖЕ</a:t>
            </a:r>
          </a:p>
          <a:p>
            <a:pPr marL="631825" lvl="2" algn="just">
              <a:defRPr/>
            </a:pPr>
            <a:endParaRPr lang="sr-Cyrl-CS" altLang="en-US" sz="1600" dirty="0">
              <a:latin typeface="Times New Roman" pitchFamily="18" charset="0"/>
              <a:cs typeface="Times New Roman" pitchFamily="18" charset="0"/>
            </a:endParaRPr>
          </a:p>
          <a:p>
            <a:pPr marL="631825" lvl="2" algn="just">
              <a:defRPr/>
            </a:pPr>
            <a:endParaRPr lang="sr-Cyrl-CS" altLang="en-US" sz="1600" dirty="0">
              <a:latin typeface="Times New Roman" pitchFamily="18" charset="0"/>
              <a:cs typeface="Times New Roman" pitchFamily="18" charset="0"/>
            </a:endParaRPr>
          </a:p>
          <a:p>
            <a:pPr marL="174625" lvl="1" algn="just">
              <a:buFont typeface="Arial" charset="0"/>
              <a:buChar char="•"/>
              <a:defRPr/>
            </a:pPr>
            <a:r>
              <a:rPr lang="sr-Cyrl-CS" altLang="en-US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ОРГАНИ СМЕШТЕНИ У ВРАТУ</a:t>
            </a:r>
          </a:p>
          <a:p>
            <a:pPr marL="631825" lvl="2" algn="just">
              <a:buFontTx/>
              <a:buChar char="•"/>
              <a:defRPr/>
            </a:pPr>
            <a:r>
              <a:rPr lang="sr-Cyrl-CS" alt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en-US" sz="1600" b="1" dirty="0">
                <a:latin typeface="Times New Roman" pitchFamily="18" charset="0"/>
                <a:cs typeface="Times New Roman" pitchFamily="18" charset="0"/>
              </a:rPr>
              <a:t>ШТИТАСТА ЖЛЕЗДА</a:t>
            </a:r>
          </a:p>
          <a:p>
            <a:pPr marL="1089025" lvl="3" algn="just">
              <a:buFont typeface="Arial" charset="0"/>
              <a:buChar char="•"/>
              <a:defRPr/>
            </a:pPr>
            <a:r>
              <a:rPr lang="sr-Cyrl-CS" altLang="en-US" sz="1600" dirty="0">
                <a:latin typeface="Times New Roman" pitchFamily="18" charset="0"/>
                <a:cs typeface="Times New Roman" pitchFamily="18" charset="0"/>
              </a:rPr>
              <a:t> величина</a:t>
            </a:r>
          </a:p>
          <a:p>
            <a:pPr marL="1089025" lvl="3" algn="just">
              <a:buFont typeface="Arial" charset="0"/>
              <a:buChar char="•"/>
              <a:defRPr/>
            </a:pPr>
            <a:r>
              <a:rPr lang="sr-Cyrl-CS" altLang="en-US" sz="1600" dirty="0">
                <a:latin typeface="Times New Roman" pitchFamily="18" charset="0"/>
                <a:cs typeface="Times New Roman" pitchFamily="18" charset="0"/>
              </a:rPr>
              <a:t> облик</a:t>
            </a:r>
          </a:p>
          <a:p>
            <a:pPr marL="1089025" lvl="3" algn="just">
              <a:buFont typeface="Arial" charset="0"/>
              <a:buChar char="•"/>
              <a:defRPr/>
            </a:pPr>
            <a:r>
              <a:rPr lang="sr-Cyrl-CS" altLang="en-US" sz="1600" dirty="0">
                <a:latin typeface="Times New Roman" pitchFamily="18" charset="0"/>
                <a:cs typeface="Times New Roman" pitchFamily="18" charset="0"/>
              </a:rPr>
              <a:t> симетричност</a:t>
            </a:r>
          </a:p>
          <a:p>
            <a:pPr marL="631825" lvl="2" algn="just">
              <a:buFontTx/>
              <a:buChar char="•"/>
              <a:defRPr/>
            </a:pPr>
            <a:r>
              <a:rPr lang="sr-Cyrl-CS" altLang="en-US" sz="1600" b="1" dirty="0">
                <a:latin typeface="Times New Roman" pitchFamily="18" charset="0"/>
                <a:cs typeface="Times New Roman" pitchFamily="18" charset="0"/>
              </a:rPr>
              <a:t> ГРКЉАН И ДУШНИК</a:t>
            </a:r>
          </a:p>
          <a:p>
            <a:pPr marL="1089025" lvl="3" algn="just">
              <a:buFont typeface="Arial" charset="0"/>
              <a:buChar char="•"/>
              <a:defRPr/>
            </a:pPr>
            <a:r>
              <a:rPr lang="sr-Cyrl-CS" altLang="en-US" sz="1600" dirty="0">
                <a:latin typeface="Times New Roman" pitchFamily="18" charset="0"/>
                <a:cs typeface="Times New Roman" pitchFamily="18" charset="0"/>
              </a:rPr>
              <a:t> покретљивост ларинкса (гркљана) и </a:t>
            </a:r>
          </a:p>
          <a:p>
            <a:pPr marL="1089025" lvl="3" algn="just">
              <a:defRPr/>
            </a:pPr>
            <a:r>
              <a:rPr lang="sr-Cyrl-CS" altLang="en-US" sz="1600" dirty="0">
                <a:latin typeface="Times New Roman" pitchFamily="18" charset="0"/>
                <a:cs typeface="Times New Roman" pitchFamily="18" charset="0"/>
              </a:rPr>
              <a:t>  трахеје (душника)</a:t>
            </a:r>
          </a:p>
          <a:p>
            <a:pPr marL="631825" lvl="2" algn="just">
              <a:buFontTx/>
              <a:buChar char="•"/>
              <a:defRPr/>
            </a:pPr>
            <a:r>
              <a:rPr lang="sr-Cyrl-CS" altLang="en-US" sz="1600" b="1" dirty="0">
                <a:latin typeface="Times New Roman" pitchFamily="18" charset="0"/>
                <a:cs typeface="Times New Roman" pitchFamily="18" charset="0"/>
              </a:rPr>
              <a:t> ЛИМФНЕ ЖЛЕЗДЕ</a:t>
            </a:r>
          </a:p>
          <a:p>
            <a:pPr marL="631825" lvl="2" algn="just">
              <a:buFontTx/>
              <a:buChar char="•"/>
              <a:defRPr/>
            </a:pPr>
            <a:r>
              <a:rPr lang="sr-Cyrl-CS" alt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altLang="en-US" sz="1600" b="1" dirty="0">
                <a:latin typeface="Times New Roman" pitchFamily="18" charset="0"/>
                <a:cs typeface="Times New Roman" pitchFamily="18" charset="0"/>
              </a:rPr>
              <a:t>КРВНИ СУДОВИ</a:t>
            </a:r>
          </a:p>
          <a:p>
            <a:pPr marL="1089025" lvl="3" algn="just">
              <a:buFont typeface="Arial" charset="0"/>
              <a:buChar char="•"/>
              <a:defRPr/>
            </a:pPr>
            <a:r>
              <a:rPr lang="sr-Cyrl-CS" altLang="en-US" sz="1600" dirty="0">
                <a:latin typeface="Times New Roman" pitchFamily="18" charset="0"/>
                <a:cs typeface="Times New Roman" pitchFamily="18" charset="0"/>
              </a:rPr>
              <a:t> набреклост вена</a:t>
            </a:r>
          </a:p>
          <a:p>
            <a:pPr marL="1089025" lvl="3" algn="just">
              <a:buFont typeface="Arial" charset="0"/>
              <a:buChar char="•"/>
              <a:defRPr/>
            </a:pPr>
            <a:r>
              <a:rPr lang="sr-Cyrl-CS" altLang="en-US" sz="1600" dirty="0">
                <a:latin typeface="Times New Roman" pitchFamily="18" charset="0"/>
                <a:cs typeface="Times New Roman" pitchFamily="18" charset="0"/>
              </a:rPr>
              <a:t> видљивост пулзација артерија</a:t>
            </a:r>
          </a:p>
        </p:txBody>
      </p:sp>
    </p:spTree>
    <p:extLst>
      <p:ext uri="{BB962C8B-B14F-4D97-AF65-F5344CB8AC3E}">
        <p14:creationId xmlns:p14="http://schemas.microsoft.com/office/powerpoint/2010/main" val="38488727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263528" y="538839"/>
            <a:ext cx="8738047" cy="579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 eaLnBrk="1" hangingPunct="1">
              <a:defRPr/>
            </a:pPr>
            <a:r>
              <a:rPr lang="sr-Cyrl-CS" b="1" dirty="0">
                <a:solidFill>
                  <a:schemeClr val="accent2"/>
                </a:solidFill>
                <a:latin typeface="Arial" charset="0"/>
              </a:rPr>
              <a:t>                                       </a:t>
            </a:r>
            <a:r>
              <a:rPr lang="x-none" b="1" dirty="0">
                <a:solidFill>
                  <a:schemeClr val="accent2"/>
                </a:solidFill>
                <a:latin typeface="Arial" charset="0"/>
              </a:rPr>
              <a:t>ИНСПЕКЦИЈА ВРАТА</a:t>
            </a:r>
            <a:endParaRPr lang="sr-Cyrl-RS" b="1" dirty="0">
              <a:solidFill>
                <a:schemeClr val="accent2"/>
              </a:solidFill>
              <a:latin typeface="Arial" charset="0"/>
            </a:endParaRPr>
          </a:p>
          <a:p>
            <a:pPr algn="just" eaLnBrk="1" hangingPunct="1">
              <a:defRPr/>
            </a:pPr>
            <a:endParaRPr lang="sr-Latn-CS" dirty="0">
              <a:latin typeface="Arial" charset="0"/>
            </a:endParaRPr>
          </a:p>
          <a:p>
            <a:pPr marL="2003425" lvl="5" algn="just">
              <a:defRPr/>
            </a:pPr>
            <a:endParaRPr lang="sr-Cyrl-CS" sz="800" dirty="0">
              <a:latin typeface="Arial" charset="0"/>
            </a:endParaRPr>
          </a:p>
          <a:p>
            <a:pPr marL="711200" lvl="5" indent="-87313" algn="just">
              <a:buFont typeface="Arial" charset="0"/>
              <a:buChar char="•"/>
              <a:defRPr/>
            </a:pPr>
            <a:r>
              <a:rPr lang="sr-Cyrl-CS" b="1" dirty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sr-Cyrl-CS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ГРКЉАН И ДУШНИК</a:t>
            </a: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600" b="1" dirty="0">
                <a:latin typeface="Times New Roman" pitchFamily="18" charset="0"/>
                <a:cs typeface="Times New Roman" pitchFamily="18" charset="0"/>
              </a:rPr>
              <a:t>помереност гркљана и душника из средишњег положаја</a:t>
            </a:r>
          </a:p>
          <a:p>
            <a:pPr marL="1703388" lvl="7" indent="-165100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плеурални излив помера медијастинум и трахеју на супротну </a:t>
            </a:r>
          </a:p>
          <a:p>
            <a:pPr marL="1625600" lvl="7" indent="-87313" algn="just">
              <a:tabLst>
                <a:tab pos="1614488" algn="l"/>
              </a:tabLst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  страну</a:t>
            </a:r>
          </a:p>
          <a:p>
            <a:pPr marL="1703388" lvl="7" indent="-165100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опструкција или колапс плућа повлаче медијастинум, па </a:t>
            </a:r>
          </a:p>
          <a:p>
            <a:pPr marL="1703388" lvl="7" indent="-165100" algn="just"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	и гркљан на болесну страну </a:t>
            </a:r>
          </a:p>
          <a:p>
            <a:pPr marL="1625600" lvl="7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600" b="1" dirty="0">
                <a:latin typeface="Times New Roman" pitchFamily="18" charset="0"/>
                <a:cs typeface="Times New Roman" pitchFamily="18" charset="0"/>
              </a:rPr>
              <a:t>повремени покрети</a:t>
            </a:r>
          </a:p>
          <a:p>
            <a:pPr marL="1703388" lvl="7" indent="-165100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анеуризма нисходног дела лука аорте</a:t>
            </a:r>
          </a:p>
          <a:p>
            <a:pPr marL="1703388" lvl="7" indent="-165100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карцином левог бронха који је захватио лук аорте</a:t>
            </a:r>
          </a:p>
          <a:p>
            <a:pPr marL="1703388" lvl="7" indent="-165100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1703388" lvl="7" indent="-165100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711200" lvl="7" indent="-87313" algn="just">
              <a:buFont typeface="Arial" charset="0"/>
              <a:buChar char="•"/>
              <a:defRPr/>
            </a:pPr>
            <a:r>
              <a:rPr lang="sr-Cyrl-CS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ЛИМФНЕ ЖЛЕЗДЕ ВРАТА</a:t>
            </a:r>
          </a:p>
          <a:p>
            <a:pPr marL="1168400" lvl="8" indent="-87313" algn="just">
              <a:buFont typeface="Arial" charset="0"/>
              <a:buChar char="•"/>
              <a:defRPr/>
            </a:pPr>
            <a:r>
              <a:rPr lang="sr-Cyrl-CS" sz="1600" b="1" dirty="0">
                <a:latin typeface="Times New Roman" pitchFamily="18" charset="0"/>
                <a:cs typeface="Times New Roman" pitchFamily="18" charset="0"/>
              </a:rPr>
              <a:t> једнострано или обострано увећање лимфних жлезда</a:t>
            </a:r>
          </a:p>
          <a:p>
            <a:pPr marL="1524000" lvl="8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лимфопролиферативне болести (лимфоми)</a:t>
            </a:r>
          </a:p>
          <a:p>
            <a:pPr marL="1524000" lvl="8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једнострано увећање - Хочкинов лимфом</a:t>
            </a:r>
          </a:p>
          <a:p>
            <a:pPr marL="1524000" lvl="8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увећање лимфне жлезде у левој наткључној јами-последица </a:t>
            </a:r>
          </a:p>
          <a:p>
            <a:pPr marL="1524000" lvl="8" algn="just"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метастаза карцинома желуца (Вирховљева жлезда)</a:t>
            </a:r>
          </a:p>
          <a:p>
            <a:pPr marL="1524000" lvl="8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623887" lvl="7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1168400" lvl="8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1168400" lvl="8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1168400" lvl="8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1479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254003" y="388258"/>
            <a:ext cx="8738047" cy="579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 eaLnBrk="1" hangingPunct="1">
              <a:defRPr/>
            </a:pPr>
            <a:r>
              <a:rPr lang="sr-Cyrl-CS" sz="2000" dirty="0">
                <a:solidFill>
                  <a:schemeClr val="accent2"/>
                </a:solidFill>
                <a:latin typeface="Arial" charset="0"/>
              </a:rPr>
              <a:t>                                     </a:t>
            </a:r>
            <a:r>
              <a:rPr lang="x-none" b="1" dirty="0">
                <a:solidFill>
                  <a:schemeClr val="accent2"/>
                </a:solidFill>
                <a:latin typeface="Arial" charset="0"/>
              </a:rPr>
              <a:t>ИНСПЕКЦИЈА ВРАТА</a:t>
            </a:r>
            <a:endParaRPr lang="sr-Cyrl-RS" b="1" dirty="0">
              <a:solidFill>
                <a:schemeClr val="accent2"/>
              </a:solidFill>
              <a:latin typeface="Arial" charset="0"/>
            </a:endParaRPr>
          </a:p>
          <a:p>
            <a:pPr algn="just" eaLnBrk="1" hangingPunct="1">
              <a:defRPr/>
            </a:pPr>
            <a:endParaRPr lang="sr-Latn-CS" dirty="0">
              <a:latin typeface="Arial" charset="0"/>
            </a:endParaRPr>
          </a:p>
          <a:p>
            <a:pPr marL="2003425" lvl="5" algn="just">
              <a:defRPr/>
            </a:pPr>
            <a:endParaRPr lang="sr-Cyrl-CS" sz="800" dirty="0">
              <a:latin typeface="Arial" charset="0"/>
            </a:endParaRPr>
          </a:p>
          <a:p>
            <a:pPr marL="711200" lvl="5" indent="-87313" algn="just">
              <a:buFont typeface="Arial" charset="0"/>
              <a:buChar char="•"/>
              <a:defRPr/>
            </a:pPr>
            <a:r>
              <a:rPr lang="sr-Cyrl-CS" b="1" dirty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sr-Cyrl-CS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КРВНИ СУДОВИ ВРАТА</a:t>
            </a: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b="1" dirty="0">
                <a:latin typeface="Times New Roman" pitchFamily="18" charset="0"/>
                <a:cs typeface="Times New Roman" pitchFamily="18" charset="0"/>
              </a:rPr>
              <a:t> АРТЕРИЈЕ</a:t>
            </a:r>
          </a:p>
          <a:p>
            <a:pPr marL="1625600" lvl="7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пулзације</a:t>
            </a:r>
          </a:p>
          <a:p>
            <a:pPr marL="2082800" lvl="8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аортна инсуфицијенција</a:t>
            </a:r>
          </a:p>
          <a:p>
            <a:pPr marL="1625600" lvl="7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анеуризме</a:t>
            </a:r>
          </a:p>
          <a:p>
            <a:pPr marL="2082800" lvl="8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анеуризма каротидне артерије</a:t>
            </a:r>
          </a:p>
          <a:p>
            <a:pPr marL="2082800" lvl="8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тумор каротидног синуса</a:t>
            </a: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b="1" dirty="0">
                <a:latin typeface="Times New Roman" pitchFamily="18" charset="0"/>
                <a:cs typeface="Times New Roman" pitchFamily="18" charset="0"/>
              </a:rPr>
              <a:t> ВЕНЕ</a:t>
            </a:r>
          </a:p>
          <a:p>
            <a:pPr marL="1625600" lvl="7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набреклост вена</a:t>
            </a:r>
          </a:p>
          <a:p>
            <a:pPr marL="2082800" lvl="8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синдром горње шупље вене</a:t>
            </a:r>
          </a:p>
          <a:p>
            <a:pPr marL="2082800" lvl="8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срчана инсуфицијенција</a:t>
            </a:r>
          </a:p>
          <a:p>
            <a:pPr marL="1625600" lvl="7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пулзације вена</a:t>
            </a:r>
          </a:p>
          <a:p>
            <a:pPr marL="2082800" lvl="8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хепато-југуларни рефлукс</a:t>
            </a:r>
          </a:p>
          <a:p>
            <a:pPr marL="2336800" lvl="8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инсуфицијенција десног срца</a:t>
            </a:r>
          </a:p>
          <a:p>
            <a:pPr marL="2336800" lvl="8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притиском са обе руке на горњи део трбуха, у пределу</a:t>
            </a:r>
          </a:p>
          <a:p>
            <a:pPr marL="2336800" lvl="8" algn="just"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 јетре појачава набреклост југуларних вена и њихове</a:t>
            </a:r>
          </a:p>
          <a:p>
            <a:pPr marL="2336800" lvl="8" algn="just"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 пулзације</a:t>
            </a:r>
          </a:p>
          <a:p>
            <a:pPr marL="1168400" lvl="8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1168400" lvl="8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1168400" lvl="8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01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21267" y="194733"/>
            <a:ext cx="9321799" cy="1320800"/>
          </a:xfrm>
        </p:spPr>
        <p:txBody>
          <a:bodyPr>
            <a:normAutofit/>
          </a:bodyPr>
          <a:lstStyle/>
          <a:p>
            <a:r>
              <a:rPr lang="ru-RU" sz="2800" dirty="0" err="1"/>
              <a:t>Унутрашњи</a:t>
            </a:r>
            <a:r>
              <a:rPr lang="ru-RU" sz="2800" dirty="0"/>
              <a:t> (</a:t>
            </a:r>
            <a:r>
              <a:rPr lang="ru-RU" sz="2800" dirty="0" err="1"/>
              <a:t>ендогени</a:t>
            </a:r>
            <a:r>
              <a:rPr lang="ru-RU" sz="2800" dirty="0"/>
              <a:t>) </a:t>
            </a:r>
            <a:r>
              <a:rPr lang="ru-RU" sz="2800" dirty="0" err="1"/>
              <a:t>етиолошки</a:t>
            </a:r>
            <a:r>
              <a:rPr lang="ru-RU" sz="2800" dirty="0"/>
              <a:t> </a:t>
            </a:r>
            <a:r>
              <a:rPr lang="ru-RU" sz="2800" dirty="0" err="1"/>
              <a:t>фактори</a:t>
            </a:r>
            <a:r>
              <a:rPr lang="ru-RU" sz="2800" dirty="0"/>
              <a:t> </a:t>
            </a:r>
            <a:r>
              <a:rPr lang="ru-RU" sz="2800" dirty="0" err="1"/>
              <a:t>болести</a:t>
            </a:r>
            <a:endParaRPr lang="sr-Cyrl-R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64066" y="1083734"/>
            <a:ext cx="10236199" cy="5774266"/>
          </a:xfrm>
        </p:spPr>
        <p:txBody>
          <a:bodyPr>
            <a:normAutofit fontScale="85000" lnSpcReduction="20000"/>
          </a:bodyPr>
          <a:lstStyle/>
          <a:p>
            <a:pPr marL="690372" lvl="1" indent="-342900" defTabSz="914400">
              <a:lnSpc>
                <a:spcPct val="80000"/>
              </a:lnSpc>
              <a:spcBef>
                <a:spcPts val="250"/>
              </a:spcBef>
              <a:buSzPct val="100000"/>
              <a:defRPr/>
            </a:pPr>
            <a:r>
              <a:rPr lang="sr-Cyrl-C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НАСЛЕДНИ ПОРЕМЕЋАЈИ</a:t>
            </a:r>
          </a:p>
          <a:p>
            <a:pPr marL="548640" lvl="1" indent="-201168" defTabSz="914400">
              <a:lnSpc>
                <a:spcPct val="80000"/>
              </a:lnSpc>
              <a:spcBef>
                <a:spcPts val="250"/>
              </a:spcBef>
              <a:buSzPct val="100000"/>
              <a:buFont typeface="Verdana"/>
              <a:buChar char="◦"/>
              <a:defRPr/>
            </a:pPr>
            <a:endParaRPr lang="sr-Cyrl-CS" sz="19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603504" lvl="2" indent="0" defTabSz="914400">
              <a:lnSpc>
                <a:spcPct val="8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None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Условљавају наследне или породичне болести које потомци наслеђују од родитеља или ранијих предака </a:t>
            </a:r>
          </a:p>
          <a:p>
            <a:pPr marL="603504" lvl="2" defTabSz="914400">
              <a:lnSpc>
                <a:spcPct val="8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defRPr/>
            </a:pPr>
            <a:endParaRPr lang="sr-Cyrl-CS" sz="1900" b="1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мутација једног или већег броја гена</a:t>
            </a: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промена броја и грађе хромозома</a:t>
            </a: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603504" lvl="2" indent="0" defTabSz="914400">
              <a:lnSpc>
                <a:spcPct val="8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None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Типови наслеђивања:</a:t>
            </a:r>
          </a:p>
          <a:p>
            <a:pPr marL="603504" lvl="2" indent="0" defTabSz="914400">
              <a:lnSpc>
                <a:spcPct val="8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None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аутозомно доминантно и аутозомно рецесивно</a:t>
            </a: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везано за полни хромозом</a:t>
            </a: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полигенско</a:t>
            </a: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sz="1900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условљено хромозомским абнормалностима</a:t>
            </a: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dirty="0">
              <a:latin typeface="Arial" pitchFamily="34" charset="0"/>
              <a:cs typeface="Arial" pitchFamily="34" charset="0"/>
            </a:endParaRPr>
          </a:p>
          <a:p>
            <a:pPr marL="841248" lvl="3" indent="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None/>
              <a:defRPr/>
            </a:pPr>
            <a:endParaRPr lang="sr-Cyrl-CS" dirty="0">
              <a:latin typeface="Arial" pitchFamily="34" charset="0"/>
              <a:cs typeface="Arial" pitchFamily="34" charset="0"/>
            </a:endParaRPr>
          </a:p>
          <a:p>
            <a:pPr marL="690372" lvl="1" indent="-342900">
              <a:spcBef>
                <a:spcPts val="250"/>
              </a:spcBef>
              <a:buSzPct val="100000"/>
              <a:defRPr/>
            </a:pPr>
            <a:r>
              <a:rPr lang="sr-Cyrl-CS" sz="20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УРОЂЕНИ ПОРЕМЕЋАЈИ</a:t>
            </a:r>
          </a:p>
          <a:p>
            <a:pPr marL="548640" lvl="1" indent="-201168">
              <a:spcBef>
                <a:spcPts val="250"/>
              </a:spcBef>
              <a:buSzPct val="100000"/>
              <a:buFont typeface="Verdana"/>
              <a:buChar char="◦"/>
              <a:defRPr/>
            </a:pPr>
            <a:endParaRPr lang="sr-Cyrl-CS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603504" lvl="2" indent="0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None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Етиолошки чиниоци болести који условљавају поремећај развоја плода  за време интраутериног живота (конгениталне болести)</a:t>
            </a:r>
          </a:p>
          <a:p>
            <a:pPr marL="1024128" lvl="3" indent="-182880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b="1" dirty="0">
                <a:latin typeface="Arial" pitchFamily="34" charset="0"/>
                <a:cs typeface="Arial" pitchFamily="34" charset="0"/>
              </a:rPr>
              <a:t> </a:t>
            </a:r>
            <a:r>
              <a:rPr lang="sr-Cyrl-CS" sz="1900" dirty="0">
                <a:latin typeface="Arial" pitchFamily="34" charset="0"/>
                <a:cs typeface="Arial" pitchFamily="34" charset="0"/>
              </a:rPr>
              <a:t>узимање извесних лекова у току трудноће (талидомид)</a:t>
            </a:r>
          </a:p>
          <a:p>
            <a:pPr marL="1024128" lvl="3" indent="-182880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вирусне инфекције (рубеоле, херпес, и др.)</a:t>
            </a:r>
          </a:p>
          <a:p>
            <a:pPr marL="1024128" lvl="3" indent="-182880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недовољна исхрана</a:t>
            </a:r>
          </a:p>
          <a:p>
            <a:pPr marL="1024128" lvl="3" indent="-182880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поремећаји метаболизма код трудница (дијабетес мелитус)</a:t>
            </a:r>
          </a:p>
          <a:p>
            <a:pPr marL="603504" lvl="2" indent="0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None/>
              <a:defRPr/>
            </a:pPr>
            <a:r>
              <a:rPr lang="sr-Cyrl-CS" sz="1900" dirty="0">
                <a:latin typeface="Arial" pitchFamily="34" charset="0"/>
                <a:cs typeface="Arial" pitchFamily="34" charset="0"/>
              </a:rPr>
              <a:t> Урођене болести се не наслеђују.                                                                      </a:t>
            </a:r>
          </a:p>
          <a:p>
            <a:pPr marL="841248" lvl="3" indent="0" defTabSz="914400">
              <a:lnSpc>
                <a:spcPct val="8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None/>
              <a:defRPr/>
            </a:pPr>
            <a:endParaRPr lang="sr-Cyrl-CS" dirty="0">
              <a:latin typeface="Arial" pitchFamily="34" charset="0"/>
              <a:cs typeface="Arial" pitchFamily="34" charset="0"/>
            </a:endParaRPr>
          </a:p>
          <a:p>
            <a:pPr lvl="1"/>
            <a:endParaRPr lang="sr-Cyrl-RS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6281625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570252" y="387897"/>
            <a:ext cx="8738047" cy="579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 eaLnBrk="1" hangingPunct="1">
              <a:defRPr/>
            </a:pPr>
            <a:r>
              <a:rPr lang="sr-Cyrl-CS" sz="2000" b="1" dirty="0">
                <a:solidFill>
                  <a:schemeClr val="accent2"/>
                </a:solidFill>
                <a:latin typeface="Arial" charset="0"/>
              </a:rPr>
              <a:t>                                    </a:t>
            </a:r>
            <a:r>
              <a:rPr lang="sr-Cyrl-CS" b="1" dirty="0">
                <a:solidFill>
                  <a:schemeClr val="accent2"/>
                </a:solidFill>
                <a:latin typeface="Arial" charset="0"/>
              </a:rPr>
              <a:t>ПАЛПАЦИЈА ВРАТА</a:t>
            </a:r>
            <a:endParaRPr lang="sr-Latn-CS" b="1" dirty="0">
              <a:solidFill>
                <a:schemeClr val="accent2"/>
              </a:solidFill>
              <a:latin typeface="Arial" charset="0"/>
            </a:endParaRPr>
          </a:p>
          <a:p>
            <a:pPr marL="2003425" lvl="5" algn="just">
              <a:defRPr/>
            </a:pPr>
            <a:endParaRPr lang="sr-Cyrl-CS" sz="800" dirty="0">
              <a:latin typeface="Arial" charset="0"/>
            </a:endParaRPr>
          </a:p>
          <a:p>
            <a:pPr marL="711200" lvl="5" indent="-87313" algn="just">
              <a:buFont typeface="Arial" charset="0"/>
              <a:buChar char="•"/>
              <a:defRPr/>
            </a:pPr>
            <a:r>
              <a:rPr lang="sr-Cyrl-CS" dirty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sr-Cyrl-CS" sz="1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КОЖА ВРАТА</a:t>
            </a: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промене коже које се запажају инспекцијом</a:t>
            </a: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величина, облик, чврстина, покретљивост, однос са кожом,</a:t>
            </a:r>
          </a:p>
          <a:p>
            <a:pPr marL="1168400" lvl="6" indent="-87313" algn="just"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 болна осетљивост, температура и боја коже изнад њих</a:t>
            </a:r>
          </a:p>
          <a:p>
            <a:pPr marL="1168400" lvl="6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711200" lvl="5" indent="-87313" algn="just">
              <a:buFont typeface="Arial" charset="0"/>
              <a:buChar char="•"/>
              <a:defRPr/>
            </a:pPr>
            <a:r>
              <a:rPr lang="sr-Cyrl-CS" sz="1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ВРАТНИ ДЕО КИЧМЕНОГ СТУБА</a:t>
            </a: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палпација спиналних наставака вратних пршљенова</a:t>
            </a:r>
          </a:p>
          <a:p>
            <a:pPr marL="1168400" lvl="6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711200" lvl="5" indent="-87313" algn="just">
              <a:buFont typeface="Arial" charset="0"/>
              <a:buChar char="•"/>
              <a:defRPr/>
            </a:pPr>
            <a:r>
              <a:rPr lang="sr-Cyrl-CS" sz="1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ШТИТАСТА ЖЛЕЗДА</a:t>
            </a: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палпација увећане штитасте жлезде</a:t>
            </a:r>
          </a:p>
          <a:p>
            <a:pPr marL="1625600" lvl="7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конзистенција (чврстина)</a:t>
            </a:r>
          </a:p>
          <a:p>
            <a:pPr marL="1625600" lvl="7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површина</a:t>
            </a:r>
          </a:p>
          <a:p>
            <a:pPr marL="1625600" lvl="7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711200" lvl="5" indent="-87313" algn="just">
              <a:buFont typeface="Arial" charset="0"/>
              <a:buChar char="•"/>
              <a:defRPr/>
            </a:pPr>
            <a:r>
              <a:rPr lang="sr-Cyrl-CS" sz="1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ГРКЉАН И ДУШНИК</a:t>
            </a: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утврђивање промене положаја гркљана и душника</a:t>
            </a:r>
          </a:p>
          <a:p>
            <a:pPr marL="711200" lvl="5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711200" lvl="5" indent="-87313" algn="just">
              <a:buFont typeface="Arial" charset="0"/>
              <a:buChar char="•"/>
              <a:defRPr/>
            </a:pPr>
            <a:r>
              <a:rPr lang="sr-Cyrl-CS" sz="1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ЛИМФНЕ ЖЛЕЗДЕ ВРАТА</a:t>
            </a: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тврде и неосетљиве жлезде увек су сумњиве на неоплазму</a:t>
            </a: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меке и болно осетљиве жлезде указују на запаљенско обољење</a:t>
            </a:r>
          </a:p>
          <a:p>
            <a:pPr marL="1168400" lvl="6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711200" lvl="6" indent="-87313" algn="just">
              <a:buFont typeface="Arial" charset="0"/>
              <a:buChar char="•"/>
              <a:defRPr/>
            </a:pPr>
            <a:r>
              <a:rPr lang="sr-Cyrl-CS" sz="16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КРВНИ СУДОВИ ВРАТА</a:t>
            </a:r>
          </a:p>
          <a:p>
            <a:pPr marL="1168400" lvl="7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утврђивање пулзација артерија и вена</a:t>
            </a:r>
          </a:p>
        </p:txBody>
      </p:sp>
    </p:spTree>
    <p:extLst>
      <p:ext uri="{BB962C8B-B14F-4D97-AF65-F5344CB8AC3E}">
        <p14:creationId xmlns:p14="http://schemas.microsoft.com/office/powerpoint/2010/main" val="8753514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839995" y="538839"/>
            <a:ext cx="8738047" cy="579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 eaLnBrk="1" hangingPunct="1">
              <a:defRPr/>
            </a:pPr>
            <a:r>
              <a:rPr lang="sr-Cyrl-CS" sz="2000" b="1" dirty="0">
                <a:solidFill>
                  <a:schemeClr val="accent2"/>
                </a:solidFill>
                <a:latin typeface="Arial" charset="0"/>
              </a:rPr>
              <a:t>                         АУСКУЛТАЦИЈА ВРАТА</a:t>
            </a:r>
          </a:p>
          <a:p>
            <a:pPr algn="just" eaLnBrk="1" hangingPunct="1">
              <a:defRPr/>
            </a:pPr>
            <a:endParaRPr lang="sr-Cyrl-CS" sz="2000" dirty="0">
              <a:latin typeface="Arial" charset="0"/>
            </a:endParaRPr>
          </a:p>
          <a:p>
            <a:pPr algn="just" eaLnBrk="1" hangingPunct="1">
              <a:defRPr/>
            </a:pPr>
            <a:endParaRPr lang="sr-Latn-CS" sz="2000" dirty="0">
              <a:latin typeface="Arial" charset="0"/>
            </a:endParaRPr>
          </a:p>
          <a:p>
            <a:pPr marL="2003425" lvl="5" algn="just">
              <a:defRPr/>
            </a:pPr>
            <a:endParaRPr lang="sr-Cyrl-CS" sz="800" dirty="0">
              <a:latin typeface="Arial" charset="0"/>
            </a:endParaRPr>
          </a:p>
          <a:p>
            <a:pPr marL="711200" lvl="5" indent="-87313" algn="just">
              <a:buFont typeface="Arial" charset="0"/>
              <a:buChar char="•"/>
              <a:defRPr/>
            </a:pPr>
            <a:r>
              <a:rPr lang="sr-Cyrl-CS" b="1" dirty="0">
                <a:latin typeface="Arial" charset="0"/>
              </a:rPr>
              <a:t> </a:t>
            </a:r>
            <a:r>
              <a:rPr lang="sr-Cyrl-CS" sz="1600" b="1" dirty="0">
                <a:latin typeface="Times New Roman" pitchFamily="18" charset="0"/>
                <a:cs typeface="Times New Roman" pitchFamily="18" charset="0"/>
              </a:rPr>
              <a:t>ШТИТАСТА ЖЛЕЗДА</a:t>
            </a:r>
          </a:p>
          <a:p>
            <a:pPr marL="711200" lvl="5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аускултаторни шум изнад увећане штитасте жлезде указује на</a:t>
            </a:r>
          </a:p>
          <a:p>
            <a:pPr marL="1168400" lvl="6" indent="-87313" algn="just"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  хипертиреозу (појачана функција штитасте жлезде)</a:t>
            </a:r>
          </a:p>
          <a:p>
            <a:pPr marL="1168400" lvl="6" indent="-87313" algn="just"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marL="711200" lvl="5" indent="-87313" algn="just">
              <a:buFont typeface="Arial" charset="0"/>
              <a:buChar char="•"/>
              <a:defRPr/>
            </a:pPr>
            <a:r>
              <a:rPr lang="sr-Cyrl-CS" sz="1600" b="1" dirty="0">
                <a:latin typeface="Times New Roman" pitchFamily="18" charset="0"/>
                <a:cs typeface="Times New Roman" pitchFamily="18" charset="0"/>
              </a:rPr>
              <a:t> КРВНИ СУДОВИ ВРАТА</a:t>
            </a:r>
          </a:p>
          <a:p>
            <a:pPr marL="711200" lvl="5" indent="-87313" algn="just"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1168400" lvl="6" indent="-87313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 аускултација каротидних артерија - шумови</a:t>
            </a:r>
          </a:p>
          <a:p>
            <a:pPr marL="1703388" lvl="7" indent="-165100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код болесника са анеуризмом каротидних артерија</a:t>
            </a:r>
          </a:p>
          <a:p>
            <a:pPr marL="1703388" lvl="7" indent="-165100" algn="just">
              <a:buFont typeface="Arial" charset="0"/>
              <a:buChar char="•"/>
              <a:defRPr/>
            </a:pPr>
            <a:r>
              <a:rPr lang="sr-Cyrl-CS" sz="1600" dirty="0">
                <a:latin typeface="Times New Roman" pitchFamily="18" charset="0"/>
                <a:cs typeface="Times New Roman" pitchFamily="18" charset="0"/>
              </a:rPr>
              <a:t>пропагација систолног ејекционог срчаног  шума</a:t>
            </a:r>
          </a:p>
          <a:p>
            <a:pPr marL="1168400" lvl="6" indent="-87313" algn="just">
              <a:buFont typeface="Arial" charset="0"/>
              <a:buChar char="•"/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1168400" lvl="6" indent="-87313" algn="just">
              <a:buFont typeface="Arial" charset="0"/>
              <a:buChar char="•"/>
              <a:defRPr/>
            </a:pPr>
            <a:endParaRPr lang="sr-Cyrl-CS" sz="1600" dirty="0">
              <a:latin typeface="Times New Roman" pitchFamily="18" charset="0"/>
              <a:cs typeface="Times New Roman" pitchFamily="18" charset="0"/>
            </a:endParaRPr>
          </a:p>
          <a:p>
            <a:pPr marL="1168400" lvl="6" indent="-87313" algn="just">
              <a:buFont typeface="Arial" charset="0"/>
              <a:buChar char="•"/>
              <a:defRPr/>
            </a:pPr>
            <a:endParaRPr lang="sr-Cyrl-CS" dirty="0">
              <a:latin typeface="Arial" charset="0"/>
            </a:endParaRPr>
          </a:p>
          <a:p>
            <a:pPr marL="1168400" lvl="6" indent="-87313" algn="just">
              <a:buFont typeface="Arial" charset="0"/>
              <a:buChar char="•"/>
              <a:defRPr/>
            </a:pPr>
            <a:endParaRPr lang="sr-Cyrl-CS" dirty="0">
              <a:latin typeface="Arial" charset="0"/>
            </a:endParaRPr>
          </a:p>
          <a:p>
            <a:pPr marL="1168400" lvl="6" indent="-87313" algn="just">
              <a:buFont typeface="Arial" charset="0"/>
              <a:buChar char="•"/>
              <a:defRPr/>
            </a:pPr>
            <a:endParaRPr lang="sr-Cyrl-CS" dirty="0">
              <a:latin typeface="Arial" charset="0"/>
            </a:endParaRPr>
          </a:p>
          <a:p>
            <a:pPr marL="1168400" lvl="6" indent="-87313" algn="just">
              <a:buFont typeface="Arial" charset="0"/>
              <a:buChar char="•"/>
              <a:defRPr/>
            </a:pPr>
            <a:endParaRPr lang="sr-Cyrl-CS" dirty="0">
              <a:latin typeface="Arial" charset="0"/>
            </a:endParaRPr>
          </a:p>
          <a:p>
            <a:pPr marL="1168400" lvl="6" indent="-87313" algn="just">
              <a:buFont typeface="Arial" charset="0"/>
              <a:buChar char="•"/>
              <a:defRPr/>
            </a:pPr>
            <a:endParaRPr lang="sr-Cyrl-CS" dirty="0">
              <a:latin typeface="Arial" charset="0"/>
            </a:endParaRPr>
          </a:p>
          <a:p>
            <a:pPr marL="1168400" lvl="6" indent="-87313" algn="just">
              <a:buFont typeface="Arial" charset="0"/>
              <a:buChar char="•"/>
              <a:defRPr/>
            </a:pPr>
            <a:endParaRPr lang="sr-Cyrl-CS" dirty="0">
              <a:latin typeface="Arial" charset="0"/>
            </a:endParaRPr>
          </a:p>
          <a:p>
            <a:pPr marL="1168400" lvl="6" indent="-87313" algn="just">
              <a:defRPr/>
            </a:pPr>
            <a:endParaRPr lang="sr-Cyrl-C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809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388534" y="948266"/>
            <a:ext cx="7772400" cy="4895056"/>
          </a:xfrm>
          <a:prstGeom prst="rect">
            <a:avLst/>
          </a:prstGeom>
        </p:spPr>
        <p:txBody>
          <a:bodyPr/>
          <a:lstStyle/>
          <a:p>
            <a:pPr marL="265176" indent="-265176" defTabSz="914400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endParaRPr lang="sr-Cyrl-CS" sz="2000" b="1" dirty="0">
              <a:latin typeface="Arial" pitchFamily="34" charset="0"/>
              <a:cs typeface="Arial" pitchFamily="34" charset="0"/>
            </a:endParaRPr>
          </a:p>
          <a:p>
            <a:pPr marL="265176" indent="-265176" defTabSz="914400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endParaRPr lang="sr-Cyrl-C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65176" indent="-265176" defTabSz="914400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r>
              <a:rPr lang="sr-Latn-CS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ПОРЕМЕЋАЈ ИМУНИТЕТА</a:t>
            </a:r>
            <a:endParaRPr lang="sr-Cyrl-CS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786384" lvl="2" indent="-182880" defTabSz="914400">
              <a:lnSpc>
                <a:spcPct val="9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/>
            </a:pPr>
            <a:r>
              <a:rPr lang="sr-Latn-CS" b="1" dirty="0">
                <a:latin typeface="Arial" pitchFamily="34" charset="0"/>
                <a:cs typeface="Arial" pitchFamily="34" charset="0"/>
              </a:rPr>
              <a:t>смањење имунитета</a:t>
            </a:r>
            <a:r>
              <a:rPr lang="sr-Cyrl-RS" b="1" dirty="0">
                <a:latin typeface="Arial" pitchFamily="34" charset="0"/>
                <a:cs typeface="Arial" pitchFamily="34" charset="0"/>
              </a:rPr>
              <a:t> - имунодефицијенција</a:t>
            </a:r>
            <a:endParaRPr lang="sr-Latn-CS" b="1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b="1" dirty="0">
                <a:latin typeface="Arial" pitchFamily="34" charset="0"/>
                <a:cs typeface="Arial" pitchFamily="34" charset="0"/>
              </a:rPr>
              <a:t> </a:t>
            </a:r>
            <a:r>
              <a:rPr lang="sr-Cyrl-RS" dirty="0">
                <a:latin typeface="Arial" pitchFamily="34" charset="0"/>
                <a:cs typeface="Arial" pitchFamily="34" charset="0"/>
              </a:rPr>
              <a:t>недостатак или </a:t>
            </a:r>
            <a:r>
              <a:rPr lang="sr-Latn-CS" dirty="0">
                <a:latin typeface="Arial" pitchFamily="34" charset="0"/>
                <a:cs typeface="Arial" pitchFamily="34" charset="0"/>
              </a:rPr>
              <a:t>поремећај имуноглобулина</a:t>
            </a:r>
            <a:endParaRPr lang="sr-Latn-CS" b="1" dirty="0">
              <a:latin typeface="Arial" pitchFamily="34" charset="0"/>
              <a:cs typeface="Arial" pitchFamily="34" charset="0"/>
            </a:endParaRPr>
          </a:p>
          <a:p>
            <a:pPr marL="786384" lvl="2" indent="-182880" defTabSz="914400">
              <a:lnSpc>
                <a:spcPct val="9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/>
            </a:pPr>
            <a:r>
              <a:rPr lang="sr-Latn-CS" b="1" dirty="0">
                <a:latin typeface="Arial" pitchFamily="34" charset="0"/>
                <a:cs typeface="Arial" pitchFamily="34" charset="0"/>
              </a:rPr>
              <a:t>реакције преосетљивости (алергијске реакције)</a:t>
            </a: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dirty="0">
                <a:latin typeface="Arial" pitchFamily="34" charset="0"/>
                <a:cs typeface="Arial" pitchFamily="34" charset="0"/>
              </a:rPr>
              <a:t> анафилактичка реакција</a:t>
            </a:r>
            <a:r>
              <a:rPr lang="sr-Cyrl-RS" dirty="0">
                <a:latin typeface="Arial" pitchFamily="34" charset="0"/>
                <a:cs typeface="Arial" pitchFamily="34" charset="0"/>
              </a:rPr>
              <a:t> (</a:t>
            </a:r>
            <a:r>
              <a:rPr lang="sr-Latn-RS" dirty="0">
                <a:latin typeface="Arial" pitchFamily="34" charset="0"/>
                <a:cs typeface="Arial" pitchFamily="34" charset="0"/>
              </a:rPr>
              <a:t>I</a:t>
            </a:r>
            <a:r>
              <a:rPr lang="sr-Cyrl-RS" dirty="0">
                <a:latin typeface="Arial" pitchFamily="34" charset="0"/>
                <a:cs typeface="Arial" pitchFamily="34" charset="0"/>
              </a:rPr>
              <a:t> тип)</a:t>
            </a:r>
            <a:endParaRPr lang="sr-Latn-CS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dirty="0">
                <a:latin typeface="Arial" pitchFamily="34" charset="0"/>
                <a:cs typeface="Arial" pitchFamily="34" charset="0"/>
              </a:rPr>
              <a:t> цитотоксична реакција</a:t>
            </a:r>
            <a:r>
              <a:rPr lang="sr-Cyrl-RS" dirty="0">
                <a:latin typeface="Arial" pitchFamily="34" charset="0"/>
                <a:cs typeface="Arial" pitchFamily="34" charset="0"/>
              </a:rPr>
              <a:t> (</a:t>
            </a:r>
            <a:r>
              <a:rPr lang="sr-Latn-RS" dirty="0">
                <a:latin typeface="Arial" pitchFamily="34" charset="0"/>
                <a:cs typeface="Arial" pitchFamily="34" charset="0"/>
              </a:rPr>
              <a:t>II </a:t>
            </a:r>
            <a:r>
              <a:rPr lang="sr-Cyrl-RS" dirty="0">
                <a:latin typeface="Arial" pitchFamily="34" charset="0"/>
                <a:cs typeface="Arial" pitchFamily="34" charset="0"/>
              </a:rPr>
              <a:t>тип)</a:t>
            </a:r>
            <a:endParaRPr lang="sr-Latn-CS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dirty="0">
                <a:latin typeface="Arial" pitchFamily="34" charset="0"/>
                <a:cs typeface="Arial" pitchFamily="34" charset="0"/>
              </a:rPr>
              <a:t> </a:t>
            </a:r>
            <a:r>
              <a:rPr lang="sr-Cyrl-RS" dirty="0">
                <a:latin typeface="Arial" pitchFamily="34" charset="0"/>
                <a:cs typeface="Arial" pitchFamily="34" charset="0"/>
              </a:rPr>
              <a:t>реакција стварања </a:t>
            </a:r>
            <a:r>
              <a:rPr lang="sr-Latn-CS" dirty="0">
                <a:latin typeface="Arial" pitchFamily="34" charset="0"/>
                <a:cs typeface="Arial" pitchFamily="34" charset="0"/>
              </a:rPr>
              <a:t>имун</a:t>
            </a:r>
            <a:r>
              <a:rPr lang="sr-Cyrl-RS" dirty="0">
                <a:latin typeface="Arial" pitchFamily="34" charset="0"/>
                <a:cs typeface="Arial" pitchFamily="34" charset="0"/>
              </a:rPr>
              <a:t>их компле</a:t>
            </a:r>
            <a:r>
              <a:rPr lang="sr-Latn-CS" dirty="0">
                <a:latin typeface="Arial" pitchFamily="34" charset="0"/>
                <a:cs typeface="Arial" pitchFamily="34" charset="0"/>
              </a:rPr>
              <a:t>кса</a:t>
            </a:r>
            <a:r>
              <a:rPr lang="sr-Cyrl-RS" dirty="0">
                <a:latin typeface="Arial" pitchFamily="34" charset="0"/>
                <a:cs typeface="Arial" pitchFamily="34" charset="0"/>
              </a:rPr>
              <a:t> (</a:t>
            </a:r>
            <a:r>
              <a:rPr lang="sr-Latn-RS" dirty="0">
                <a:latin typeface="Arial" pitchFamily="34" charset="0"/>
                <a:cs typeface="Arial" pitchFamily="34" charset="0"/>
              </a:rPr>
              <a:t>III </a:t>
            </a:r>
            <a:r>
              <a:rPr lang="sr-Cyrl-RS" dirty="0">
                <a:latin typeface="Arial" pitchFamily="34" charset="0"/>
                <a:cs typeface="Arial" pitchFamily="34" charset="0"/>
              </a:rPr>
              <a:t>тип)</a:t>
            </a:r>
            <a:endParaRPr lang="sr-Latn-CS" dirty="0">
              <a:latin typeface="Arial" pitchFamily="34" charset="0"/>
              <a:cs typeface="Arial" pitchFamily="34" charset="0"/>
            </a:endParaRP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dirty="0">
                <a:latin typeface="Arial" pitchFamily="34" charset="0"/>
                <a:cs typeface="Arial" pitchFamily="34" charset="0"/>
              </a:rPr>
              <a:t> реакција касног сензибилитета</a:t>
            </a:r>
            <a:r>
              <a:rPr lang="sr-Cyrl-RS" dirty="0">
                <a:latin typeface="Arial" pitchFamily="34" charset="0"/>
                <a:cs typeface="Arial" pitchFamily="34" charset="0"/>
              </a:rPr>
              <a:t> (</a:t>
            </a:r>
            <a:r>
              <a:rPr lang="sr-Latn-RS" dirty="0">
                <a:latin typeface="Arial" pitchFamily="34" charset="0"/>
                <a:cs typeface="Arial" pitchFamily="34" charset="0"/>
              </a:rPr>
              <a:t>IV </a:t>
            </a:r>
            <a:r>
              <a:rPr lang="sr-Cyrl-RS" dirty="0">
                <a:latin typeface="Arial" pitchFamily="34" charset="0"/>
                <a:cs typeface="Arial" pitchFamily="34" charset="0"/>
              </a:rPr>
              <a:t>тип)</a:t>
            </a:r>
            <a:r>
              <a:rPr lang="sr-Latn-CS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786384" lvl="2" indent="-182880" defTabSz="914400">
              <a:lnSpc>
                <a:spcPct val="90000"/>
              </a:lnSpc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/>
            </a:pPr>
            <a:r>
              <a:rPr lang="sr-Latn-CS" b="1" dirty="0">
                <a:latin typeface="Arial" pitchFamily="34" charset="0"/>
                <a:cs typeface="Arial" pitchFamily="34" charset="0"/>
              </a:rPr>
              <a:t>аутоимуни поремећаји</a:t>
            </a: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r>
              <a:rPr lang="sr-Latn-CS" b="1" dirty="0">
                <a:latin typeface="Arial" pitchFamily="34" charset="0"/>
                <a:cs typeface="Arial" pitchFamily="34" charset="0"/>
              </a:rPr>
              <a:t> </a:t>
            </a:r>
            <a:r>
              <a:rPr lang="sr-Latn-CS" dirty="0">
                <a:latin typeface="Arial" pitchFamily="34" charset="0"/>
                <a:cs typeface="Arial" pitchFamily="34" charset="0"/>
              </a:rPr>
              <a:t>стварање аутоантитела и сензибилисаних Т-лимфоцита против </a:t>
            </a:r>
            <a:r>
              <a:rPr lang="sr-Cyrl-CS" dirty="0">
                <a:latin typeface="Arial" pitchFamily="34" charset="0"/>
                <a:cs typeface="Arial" pitchFamily="34" charset="0"/>
              </a:rPr>
              <a:t>с</a:t>
            </a:r>
            <a:r>
              <a:rPr lang="sr-Latn-CS" dirty="0">
                <a:latin typeface="Arial" pitchFamily="34" charset="0"/>
                <a:cs typeface="Arial" pitchFamily="34" charset="0"/>
              </a:rPr>
              <a:t>опствених</a:t>
            </a:r>
            <a:r>
              <a:rPr lang="sr-Cyrl-CS" dirty="0">
                <a:latin typeface="Arial" pitchFamily="34" charset="0"/>
                <a:cs typeface="Arial" pitchFamily="34" charset="0"/>
              </a:rPr>
              <a:t> антигена</a:t>
            </a:r>
          </a:p>
          <a:p>
            <a:pPr marL="1024128" lvl="3" indent="-182880" defTabSz="914400">
              <a:lnSpc>
                <a:spcPct val="90000"/>
              </a:lnSpc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/>
            </a:pPr>
            <a:endParaRPr lang="sr-Cyrl-CS" b="1" dirty="0">
              <a:latin typeface="Arial" pitchFamily="34" charset="0"/>
              <a:cs typeface="Arial" pitchFamily="34" charset="0"/>
            </a:endParaRPr>
          </a:p>
          <a:p>
            <a:pPr marL="265176" indent="-265176"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r>
              <a:rPr lang="sr-Cyrl-CS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ПСИХОСОМАТСКИ ПОРЕМЕЋАЈИ</a:t>
            </a:r>
          </a:p>
          <a:p>
            <a:pPr marL="265176" indent="-265176"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r>
              <a:rPr lang="sr-Cyrl-CS" dirty="0">
                <a:latin typeface="Arial" pitchFamily="34" charset="0"/>
                <a:cs typeface="Arial" pitchFamily="34" charset="0"/>
              </a:rPr>
              <a:t>           </a:t>
            </a:r>
            <a:r>
              <a:rPr lang="sr-Cyrl-CS" b="1" dirty="0">
                <a:latin typeface="Arial" pitchFamily="34" charset="0"/>
                <a:cs typeface="Arial" pitchFamily="34" charset="0"/>
              </a:rPr>
              <a:t>анксиозност, страх, нерасположење, узбуђење  </a:t>
            </a:r>
            <a:endParaRPr lang="sr-Latn-C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3"/>
          <p:cNvSpPr txBox="1">
            <a:spLocks/>
          </p:cNvSpPr>
          <p:nvPr/>
        </p:nvSpPr>
        <p:spPr>
          <a:xfrm>
            <a:off x="677334" y="287866"/>
            <a:ext cx="9321799" cy="1320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/>
              <a:t>Унутрашњи (ендогени) етиолошки фактори болести</a:t>
            </a:r>
            <a:endParaRPr lang="sr-Cyrl-RS" sz="2800" dirty="0"/>
          </a:p>
        </p:txBody>
      </p:sp>
    </p:spTree>
    <p:extLst>
      <p:ext uri="{BB962C8B-B14F-4D97-AF65-F5344CB8AC3E}">
        <p14:creationId xmlns:p14="http://schemas.microsoft.com/office/powerpoint/2010/main" val="2249952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228600"/>
            <a:ext cx="8596668" cy="762000"/>
          </a:xfrm>
        </p:spPr>
        <p:txBody>
          <a:bodyPr/>
          <a:lstStyle/>
          <a:p>
            <a:r>
              <a:rPr lang="sr-Cyrl-RS" dirty="0"/>
              <a:t>Патогенеза болести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185333"/>
            <a:ext cx="9364133" cy="4856030"/>
          </a:xfrm>
        </p:spPr>
        <p:txBody>
          <a:bodyPr>
            <a:normAutofit/>
          </a:bodyPr>
          <a:lstStyle/>
          <a:p>
            <a:pPr marL="265176" lvl="0" indent="-265176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r>
              <a:rPr lang="sr-Cyrl-RS" sz="2000" dirty="0">
                <a:latin typeface="Arial" pitchFamily="34" charset="0"/>
                <a:cs typeface="Arial" pitchFamily="34" charset="0"/>
              </a:rPr>
              <a:t>Представља механизам настанка структурних и функционалних оштећења која настају под дејством етиолошких фактора болести.</a:t>
            </a:r>
          </a:p>
          <a:p>
            <a:pPr marL="265176" lvl="0" indent="-265176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endParaRPr lang="sr-Cyrl-RS" sz="2000" b="1" dirty="0">
              <a:latin typeface="Arial" pitchFamily="34" charset="0"/>
              <a:cs typeface="Arial" pitchFamily="34" charset="0"/>
            </a:endParaRPr>
          </a:p>
          <a:p>
            <a:pPr marL="265176" lvl="0" indent="-265176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endParaRPr lang="sr-Cyrl-RS" sz="2000" b="1" dirty="0">
              <a:latin typeface="Arial" pitchFamily="34" charset="0"/>
              <a:cs typeface="Arial" pitchFamily="34" charset="0"/>
            </a:endParaRPr>
          </a:p>
          <a:p>
            <a:pPr lvl="1" defTabSz="914400">
              <a:lnSpc>
                <a:spcPct val="80000"/>
              </a:lnSpc>
              <a:spcBef>
                <a:spcPts val="250"/>
              </a:spcBef>
              <a:defRPr/>
            </a:pPr>
            <a:r>
              <a:rPr lang="sr-Latn-CS" altLang="sr-Latn-RS" sz="1600" b="1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СПОЉАШЊИ ФАКТОРИ ПАТОГЕНЕЗЕ</a:t>
            </a:r>
            <a:endParaRPr lang="sr-Cyrl-RS" altLang="sr-Latn-RS" sz="1600" b="1" kern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857250" lvl="2" indent="0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r>
              <a:rPr lang="sr-Latn-CS" altLang="sr-Latn-RS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спољашњи етиолошки чиниоци болести </a:t>
            </a:r>
            <a:endParaRPr lang="sr-Cyrl-RS" altLang="sr-Latn-RS" kern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857250" lvl="2" indent="0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endParaRPr lang="sr-Cyrl-RS" altLang="sr-Latn-RS" kern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857250" lvl="2" indent="0" defTabSz="914400">
              <a:lnSpc>
                <a:spcPct val="80000"/>
              </a:lnSpc>
              <a:spcBef>
                <a:spcPts val="250"/>
              </a:spcBef>
              <a:buNone/>
              <a:defRPr/>
            </a:pPr>
            <a:endParaRPr lang="sr-Cyrl-RS" altLang="sr-Latn-RS" kern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lvl="1" defTabSz="914400">
              <a:lnSpc>
                <a:spcPct val="80000"/>
              </a:lnSpc>
              <a:spcBef>
                <a:spcPts val="250"/>
              </a:spcBef>
              <a:defRPr/>
            </a:pPr>
            <a:r>
              <a:rPr lang="sr-Latn-CS" altLang="sr-Latn-RS" b="1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УНУТРАШЊИ ФАКТОРИ ПАТОГЕНЕЗЕ  </a:t>
            </a:r>
            <a:endParaRPr lang="sr-Cyrl-RS" altLang="sr-Latn-RS" sz="1800" b="1" kern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914400" lvl="2" indent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Latn-CS" altLang="sr-Latn-RS" sz="1800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конституција</a:t>
            </a:r>
          </a:p>
          <a:p>
            <a:pPr marL="914400" lvl="2" indent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Latn-CS" altLang="sr-Latn-RS" sz="1800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диспозиција</a:t>
            </a:r>
          </a:p>
          <a:p>
            <a:pPr marL="914400" lvl="2" indent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Latn-CS" altLang="sr-Latn-RS" sz="1800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имунитет</a:t>
            </a:r>
          </a:p>
          <a:p>
            <a:pPr marL="914400" lvl="2" indent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Latn-CS" altLang="sr-Latn-RS" sz="1800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животна доб</a:t>
            </a:r>
          </a:p>
          <a:p>
            <a:pPr marL="914400" lvl="2" indent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Cyrl-RS" altLang="sr-Latn-RS" sz="1800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п</a:t>
            </a:r>
            <a:r>
              <a:rPr lang="sr-Latn-CS" altLang="sr-Latn-RS" sz="1800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ол</a:t>
            </a:r>
            <a:endParaRPr lang="sr-Cyrl-RS" altLang="sr-Latn-RS" sz="1800" kern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lvl="2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sr-Cyrl-CS" altLang="sr-Latn-RS" sz="1800" b="1" kern="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lvl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sr-Cyrl-CS" altLang="sr-Latn-RS" kern="0" dirty="0">
                <a:solidFill>
                  <a:schemeClr val="tx1"/>
                </a:solidFill>
                <a:latin typeface="Times New Roman" panose="02020603050405020304" pitchFamily="18" charset="0"/>
              </a:rPr>
              <a:t>У зависности од међусобног односа спољашњих и унутрашњих чиниоца патогенезе једна иста болест се испољава на различите начине у разних особа.</a:t>
            </a:r>
          </a:p>
          <a:p>
            <a:pPr lvl="0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endParaRPr lang="sr-Cyrl-CS" altLang="sr-Latn-RS" sz="1600" b="1" kern="0" dirty="0">
              <a:solidFill>
                <a:srgbClr val="808080"/>
              </a:solidFill>
              <a:latin typeface="Times New Roman" panose="02020603050405020304" pitchFamily="18" charset="0"/>
            </a:endParaRP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3235038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Клиничка слика болести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9618133" cy="3880773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err="1"/>
              <a:t>Представља</a:t>
            </a:r>
            <a:r>
              <a:rPr lang="ru-RU" dirty="0"/>
              <a:t> скуп </a:t>
            </a:r>
            <a:r>
              <a:rPr lang="ru-RU" dirty="0" err="1"/>
              <a:t>типичних</a:t>
            </a:r>
            <a:r>
              <a:rPr lang="ru-RU" dirty="0"/>
              <a:t> и </a:t>
            </a:r>
            <a:r>
              <a:rPr lang="ru-RU" dirty="0" err="1"/>
              <a:t>карактеристичних</a:t>
            </a:r>
            <a:r>
              <a:rPr lang="ru-RU" dirty="0"/>
              <a:t> </a:t>
            </a:r>
            <a:r>
              <a:rPr lang="ru-RU" dirty="0" err="1"/>
              <a:t>симтома</a:t>
            </a:r>
            <a:r>
              <a:rPr lang="ru-RU" dirty="0"/>
              <a:t> и </a:t>
            </a:r>
            <a:r>
              <a:rPr lang="ru-RU" dirty="0" err="1"/>
              <a:t>знакова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.</a:t>
            </a:r>
          </a:p>
          <a:p>
            <a:pPr lvl="1"/>
            <a:r>
              <a:rPr lang="ru-RU" dirty="0"/>
              <a:t>     </a:t>
            </a:r>
            <a:r>
              <a:rPr lang="ru-RU" dirty="0" err="1"/>
              <a:t>субјективних</a:t>
            </a:r>
            <a:r>
              <a:rPr lang="ru-RU" dirty="0"/>
              <a:t> </a:t>
            </a:r>
            <a:r>
              <a:rPr lang="ru-RU" dirty="0" err="1"/>
              <a:t>тегоба</a:t>
            </a:r>
            <a:r>
              <a:rPr lang="ru-RU" dirty="0"/>
              <a:t> (</a:t>
            </a:r>
            <a:r>
              <a:rPr lang="ru-RU" dirty="0" err="1"/>
              <a:t>СИМПТОМИ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) и </a:t>
            </a:r>
          </a:p>
          <a:p>
            <a:pPr lvl="1"/>
            <a:r>
              <a:rPr lang="ru-RU" dirty="0"/>
              <a:t>     </a:t>
            </a:r>
            <a:r>
              <a:rPr lang="ru-RU" dirty="0" err="1"/>
              <a:t>објективних</a:t>
            </a:r>
            <a:r>
              <a:rPr lang="ru-RU" dirty="0"/>
              <a:t> промена (</a:t>
            </a:r>
            <a:r>
              <a:rPr lang="ru-RU" dirty="0" err="1"/>
              <a:t>ЗНАЦИ</a:t>
            </a:r>
            <a:r>
              <a:rPr lang="ru-RU" dirty="0"/>
              <a:t> </a:t>
            </a:r>
            <a:r>
              <a:rPr lang="ru-RU" dirty="0" err="1"/>
              <a:t>БОЛЕСТИ</a:t>
            </a:r>
            <a:r>
              <a:rPr lang="ru-RU" dirty="0"/>
              <a:t>)</a:t>
            </a:r>
          </a:p>
          <a:p>
            <a:endParaRPr lang="ru-RU" dirty="0"/>
          </a:p>
          <a:p>
            <a:r>
              <a:rPr lang="ru-RU" dirty="0"/>
              <a:t> </a:t>
            </a:r>
            <a:r>
              <a:rPr lang="sr-Latn-RS" dirty="0" err="1"/>
              <a:t>O</a:t>
            </a:r>
            <a:r>
              <a:rPr lang="ru-RU" dirty="0" err="1"/>
              <a:t>бухвата</a:t>
            </a:r>
            <a:r>
              <a:rPr lang="ru-RU" dirty="0"/>
              <a:t> и </a:t>
            </a:r>
            <a:r>
              <a:rPr lang="ru-RU" dirty="0" err="1"/>
              <a:t>карактеристичне</a:t>
            </a:r>
            <a:r>
              <a:rPr lang="ru-RU" dirty="0"/>
              <a:t> </a:t>
            </a:r>
            <a:r>
              <a:rPr lang="ru-RU" dirty="0" err="1"/>
              <a:t>морфолошко-фукцијске</a:t>
            </a:r>
            <a:r>
              <a:rPr lang="ru-RU" dirty="0"/>
              <a:t> </a:t>
            </a:r>
            <a:r>
              <a:rPr lang="ru-RU" dirty="0" err="1"/>
              <a:t>поремећаје</a:t>
            </a:r>
            <a:r>
              <a:rPr lang="ru-RU" dirty="0"/>
              <a:t> </a:t>
            </a:r>
            <a:r>
              <a:rPr lang="ru-RU" dirty="0" err="1"/>
              <a:t>који</a:t>
            </a:r>
            <a:r>
              <a:rPr lang="ru-RU" dirty="0"/>
              <a:t> се </a:t>
            </a:r>
            <a:r>
              <a:rPr lang="ru-RU" dirty="0" err="1"/>
              <a:t>доказују</a:t>
            </a:r>
            <a:r>
              <a:rPr lang="ru-RU" dirty="0"/>
              <a:t> </a:t>
            </a:r>
            <a:r>
              <a:rPr lang="ru-RU" dirty="0" err="1"/>
              <a:t>посебним</a:t>
            </a:r>
            <a:r>
              <a:rPr lang="ru-RU" dirty="0"/>
              <a:t> </a:t>
            </a:r>
            <a:r>
              <a:rPr lang="ru-RU" dirty="0" err="1"/>
              <a:t>методама</a:t>
            </a:r>
            <a:r>
              <a:rPr lang="ru-RU" dirty="0"/>
              <a:t> </a:t>
            </a:r>
            <a:r>
              <a:rPr lang="ru-RU" dirty="0" err="1"/>
              <a:t>испитивања</a:t>
            </a:r>
            <a:endParaRPr lang="ru-RU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58454647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1490</TotalTime>
  <Words>5518</Words>
  <Application>Microsoft Office PowerPoint</Application>
  <PresentationFormat>Widescreen</PresentationFormat>
  <Paragraphs>859</Paragraphs>
  <Slides>61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8" baseType="lpstr">
      <vt:lpstr>Arial</vt:lpstr>
      <vt:lpstr>Times New Roman</vt:lpstr>
      <vt:lpstr>Trebuchet MS</vt:lpstr>
      <vt:lpstr>Verdana</vt:lpstr>
      <vt:lpstr>Wingdings 2</vt:lpstr>
      <vt:lpstr>Wingdings 3</vt:lpstr>
      <vt:lpstr>Facet</vt:lpstr>
      <vt:lpstr>PowerPoint Presentation</vt:lpstr>
      <vt:lpstr>Појам здравља и појам болести</vt:lpstr>
      <vt:lpstr>Појам здравља</vt:lpstr>
      <vt:lpstr>Основне одлике болести</vt:lpstr>
      <vt:lpstr>Спољашњи (егзогени) етиолошки фактори болести</vt:lpstr>
      <vt:lpstr>Унутрашњи (ендогени) етиолошки фактори болести</vt:lpstr>
      <vt:lpstr>PowerPoint Presentation</vt:lpstr>
      <vt:lpstr>Патогенеза болести </vt:lpstr>
      <vt:lpstr>Клиничка слика болести</vt:lpstr>
      <vt:lpstr>Утврђивање болести – постављање дијагнозе</vt:lpstr>
      <vt:lpstr>Преглед болесника</vt:lpstr>
      <vt:lpstr>PowerPoint Presentation</vt:lpstr>
      <vt:lpstr>Анамнеза</vt:lpstr>
      <vt:lpstr>PowerPoint Presentation</vt:lpstr>
      <vt:lpstr>Лични подаци</vt:lpstr>
      <vt:lpstr>Главне тегобе и садашња болест</vt:lpstr>
      <vt:lpstr>Испитивање анамнезе по системима</vt:lpstr>
      <vt:lpstr>Опште појаве (општи, неспецифични симптоми)</vt:lpstr>
      <vt:lpstr>Респираторни систем</vt:lpstr>
      <vt:lpstr>Респираторни систем</vt:lpstr>
      <vt:lpstr>Респираторни систем</vt:lpstr>
      <vt:lpstr>Респираторни систем</vt:lpstr>
      <vt:lpstr>Кардиоваскуларни систем</vt:lpstr>
      <vt:lpstr>Кардиоваскуларни систем</vt:lpstr>
      <vt:lpstr>Кардиоваскуларни систем</vt:lpstr>
      <vt:lpstr>ГАСТРОИНТЕСТИНАЛНИ СИСТЕМ </vt:lpstr>
      <vt:lpstr>ГАСТРОИНТЕСТИНАЛНИ СИСТЕМ</vt:lpstr>
      <vt:lpstr>Хематопоезни систем</vt:lpstr>
      <vt:lpstr>Ендокрини систем</vt:lpstr>
      <vt:lpstr>Урогенитални систем</vt:lpstr>
      <vt:lpstr>Локомоторни и централни нервни систем</vt:lpstr>
      <vt:lpstr>Лична анаменза</vt:lpstr>
      <vt:lpstr>Породична анамнеза</vt:lpstr>
      <vt:lpstr>Социјално-епидемиолшка анамнеза</vt:lpstr>
      <vt:lpstr>Објективан (физикални) преглед болесника</vt:lpstr>
      <vt:lpstr>Неопходни услови за обовљање физикалног прегледа</vt:lpstr>
      <vt:lpstr>Инспекција</vt:lpstr>
      <vt:lpstr>Општа инспекција</vt:lpstr>
      <vt:lpstr>Општа инспекција</vt:lpstr>
      <vt:lpstr>Општа инспекција</vt:lpstr>
      <vt:lpstr>Палпација</vt:lpstr>
      <vt:lpstr>Перкусија</vt:lpstr>
      <vt:lpstr>Перкусија</vt:lpstr>
      <vt:lpstr>Аускултација</vt:lpstr>
      <vt:lpstr>Аускултација</vt:lpstr>
      <vt:lpstr>Физикални преглед главе</vt:lpstr>
      <vt:lpstr>Физикални преглед главе</vt:lpstr>
      <vt:lpstr>Инспекција главе </vt:lpstr>
      <vt:lpstr>Инспекција главе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Natasa</cp:lastModifiedBy>
  <cp:revision>117</cp:revision>
  <dcterms:created xsi:type="dcterms:W3CDTF">2020-08-29T14:35:54Z</dcterms:created>
  <dcterms:modified xsi:type="dcterms:W3CDTF">2020-10-02T18:03:05Z</dcterms:modified>
</cp:coreProperties>
</file>